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6" r:id="rId3"/>
    <p:sldId id="257" r:id="rId4"/>
    <p:sldId id="258" r:id="rId5"/>
    <p:sldId id="259" r:id="rId6"/>
    <p:sldId id="260" r:id="rId7"/>
    <p:sldId id="261" r:id="rId8"/>
    <p:sldId id="262" r:id="rId9"/>
    <p:sldId id="263" r:id="rId10"/>
    <p:sldId id="264" r:id="rId11"/>
    <p:sldId id="265"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8"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1EBE432-5619-4F01-9B9D-6C178D581035}" type="datetimeFigureOut">
              <a:rPr lang="ru-RU" smtClean="0"/>
              <a:pPr/>
              <a:t>10.04.2020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C21F58-252D-4A83-8D0B-F8A9E7371B49}" type="slidenum">
              <a:rPr lang="ru-RU" smtClean="0"/>
              <a:pPr/>
              <a:t>‹#›</a:t>
            </a:fld>
            <a:endParaRPr lang="ru-RU"/>
          </a:p>
        </p:txBody>
      </p:sp>
    </p:spTree>
    <p:extLst>
      <p:ext uri="{BB962C8B-B14F-4D97-AF65-F5344CB8AC3E}">
        <p14:creationId xmlns:p14="http://schemas.microsoft.com/office/powerpoint/2010/main" xmlns="" val="2744016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01EBE432-5619-4F01-9B9D-6C178D581035}" type="datetimeFigureOut">
              <a:rPr lang="ru-RU" smtClean="0"/>
              <a:pPr/>
              <a:t>10.04.2020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C21F58-252D-4A83-8D0B-F8A9E7371B49}" type="slidenum">
              <a:rPr lang="ru-RU" smtClean="0"/>
              <a:pPr/>
              <a:t>‹#›</a:t>
            </a:fld>
            <a:endParaRPr lang="ru-RU"/>
          </a:p>
        </p:txBody>
      </p:sp>
    </p:spTree>
    <p:extLst>
      <p:ext uri="{BB962C8B-B14F-4D97-AF65-F5344CB8AC3E}">
        <p14:creationId xmlns:p14="http://schemas.microsoft.com/office/powerpoint/2010/main" xmlns="" val="2332864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1EBE432-5619-4F01-9B9D-6C178D581035}" type="datetimeFigureOut">
              <a:rPr lang="ru-RU" smtClean="0"/>
              <a:pPr/>
              <a:t>10.04.2020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C21F58-252D-4A83-8D0B-F8A9E7371B49}" type="slidenum">
              <a:rPr lang="ru-RU" smtClean="0"/>
              <a:pPr/>
              <a:t>‹#›</a:t>
            </a:fld>
            <a:endParaRPr lang="ru-RU"/>
          </a:p>
        </p:txBody>
      </p:sp>
    </p:spTree>
    <p:extLst>
      <p:ext uri="{BB962C8B-B14F-4D97-AF65-F5344CB8AC3E}">
        <p14:creationId xmlns:p14="http://schemas.microsoft.com/office/powerpoint/2010/main" xmlns="" val="221205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1EBE432-5619-4F01-9B9D-6C178D581035}" type="datetimeFigureOut">
              <a:rPr lang="ru-RU" smtClean="0"/>
              <a:pPr/>
              <a:t>10.04.2020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6C21F58-252D-4A83-8D0B-F8A9E7371B49}" type="slidenum">
              <a:rPr lang="ru-RU" smtClean="0"/>
              <a:pPr/>
              <a:t>‹#›</a:t>
            </a:fld>
            <a:endParaRPr lang="ru-RU"/>
          </a:p>
        </p:txBody>
      </p:sp>
    </p:spTree>
    <p:extLst>
      <p:ext uri="{BB962C8B-B14F-4D97-AF65-F5344CB8AC3E}">
        <p14:creationId xmlns:p14="http://schemas.microsoft.com/office/powerpoint/2010/main" xmlns="" val="3128357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1EBE432-5619-4F01-9B9D-6C178D581035}" type="datetimeFigureOut">
              <a:rPr lang="ru-RU" smtClean="0"/>
              <a:pPr/>
              <a:t>10.04.2020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6C21F58-252D-4A83-8D0B-F8A9E7371B49}" type="slidenum">
              <a:rPr lang="ru-RU" smtClean="0"/>
              <a:pPr/>
              <a:t>‹#›</a:t>
            </a:fld>
            <a:endParaRPr lang="ru-RU"/>
          </a:p>
        </p:txBody>
      </p:sp>
    </p:spTree>
    <p:extLst>
      <p:ext uri="{BB962C8B-B14F-4D97-AF65-F5344CB8AC3E}">
        <p14:creationId xmlns:p14="http://schemas.microsoft.com/office/powerpoint/2010/main" xmlns="" val="1317856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01EBE432-5619-4F01-9B9D-6C178D581035}" type="datetimeFigureOut">
              <a:rPr lang="ru-RU" smtClean="0"/>
              <a:pPr/>
              <a:t>10.04.2020</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56C21F58-252D-4A83-8D0B-F8A9E7371B49}" type="slidenum">
              <a:rPr lang="ru-RU" smtClean="0"/>
              <a:pPr/>
              <a:t>‹#›</a:t>
            </a:fld>
            <a:endParaRPr lang="ru-RU"/>
          </a:p>
        </p:txBody>
      </p:sp>
    </p:spTree>
    <p:extLst>
      <p:ext uri="{BB962C8B-B14F-4D97-AF65-F5344CB8AC3E}">
        <p14:creationId xmlns:p14="http://schemas.microsoft.com/office/powerpoint/2010/main" xmlns="" val="3844503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01EBE432-5619-4F01-9B9D-6C178D581035}" type="datetimeFigureOut">
              <a:rPr lang="ru-RU" smtClean="0"/>
              <a:pPr/>
              <a:t>10.04.2020</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56C21F58-252D-4A83-8D0B-F8A9E7371B49}" type="slidenum">
              <a:rPr lang="ru-RU" smtClean="0"/>
              <a:pPr/>
              <a:t>‹#›</a:t>
            </a:fld>
            <a:endParaRPr lang="ru-RU"/>
          </a:p>
        </p:txBody>
      </p:sp>
    </p:spTree>
    <p:extLst>
      <p:ext uri="{BB962C8B-B14F-4D97-AF65-F5344CB8AC3E}">
        <p14:creationId xmlns:p14="http://schemas.microsoft.com/office/powerpoint/2010/main" xmlns="" val="1047203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01EBE432-5619-4F01-9B9D-6C178D581035}" type="datetimeFigureOut">
              <a:rPr lang="ru-RU" smtClean="0"/>
              <a:pPr/>
              <a:t>10.04.2020</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56C21F58-252D-4A83-8D0B-F8A9E7371B49}" type="slidenum">
              <a:rPr lang="ru-RU" smtClean="0"/>
              <a:pPr/>
              <a:t>‹#›</a:t>
            </a:fld>
            <a:endParaRPr lang="ru-RU"/>
          </a:p>
        </p:txBody>
      </p:sp>
    </p:spTree>
    <p:extLst>
      <p:ext uri="{BB962C8B-B14F-4D97-AF65-F5344CB8AC3E}">
        <p14:creationId xmlns:p14="http://schemas.microsoft.com/office/powerpoint/2010/main" xmlns="" val="1135123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1EBE432-5619-4F01-9B9D-6C178D581035}" type="datetimeFigureOut">
              <a:rPr lang="ru-RU" smtClean="0"/>
              <a:pPr/>
              <a:t>10.04.2020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6C21F58-252D-4A83-8D0B-F8A9E7371B49}" type="slidenum">
              <a:rPr lang="ru-RU" smtClean="0"/>
              <a:pPr/>
              <a:t>‹#›</a:t>
            </a:fld>
            <a:endParaRPr lang="ru-RU"/>
          </a:p>
        </p:txBody>
      </p:sp>
    </p:spTree>
    <p:extLst>
      <p:ext uri="{BB962C8B-B14F-4D97-AF65-F5344CB8AC3E}">
        <p14:creationId xmlns:p14="http://schemas.microsoft.com/office/powerpoint/2010/main" xmlns="" val="1095775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1EBE432-5619-4F01-9B9D-6C178D581035}" type="datetimeFigureOut">
              <a:rPr lang="ru-RU" smtClean="0"/>
              <a:pPr/>
              <a:t>10.04.2020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6C21F58-252D-4A83-8D0B-F8A9E7371B49}" type="slidenum">
              <a:rPr lang="ru-RU" smtClean="0"/>
              <a:pPr/>
              <a:t>‹#›</a:t>
            </a:fld>
            <a:endParaRPr lang="ru-RU"/>
          </a:p>
        </p:txBody>
      </p:sp>
    </p:spTree>
    <p:extLst>
      <p:ext uri="{BB962C8B-B14F-4D97-AF65-F5344CB8AC3E}">
        <p14:creationId xmlns:p14="http://schemas.microsoft.com/office/powerpoint/2010/main" xmlns="" val="1436356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01EBE432-5619-4F01-9B9D-6C178D581035}" type="datetimeFigureOut">
              <a:rPr lang="ru-RU" smtClean="0"/>
              <a:pPr/>
              <a:t>10.04.2020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C21F58-252D-4A83-8D0B-F8A9E7371B49}" type="slidenum">
              <a:rPr lang="ru-RU" smtClean="0"/>
              <a:pPr/>
              <a:t>‹#›</a:t>
            </a:fld>
            <a:endParaRPr lang="ru-RU"/>
          </a:p>
        </p:txBody>
      </p:sp>
    </p:spTree>
    <p:extLst>
      <p:ext uri="{BB962C8B-B14F-4D97-AF65-F5344CB8AC3E}">
        <p14:creationId xmlns:p14="http://schemas.microsoft.com/office/powerpoint/2010/main" xmlns="" val="14915442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01EBE432-5619-4F01-9B9D-6C178D581035}" type="datetimeFigureOut">
              <a:rPr lang="ru-RU" smtClean="0"/>
              <a:pPr/>
              <a:t>10.04.2020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C21F58-252D-4A83-8D0B-F8A9E7371B49}" type="slidenum">
              <a:rPr lang="ru-RU" smtClean="0"/>
              <a:pPr/>
              <a:t>‹#›</a:t>
            </a:fld>
            <a:endParaRPr 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xmlns="" val="1055511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1EBE432-5619-4F01-9B9D-6C178D581035}" type="datetimeFigureOut">
              <a:rPr lang="ru-RU" smtClean="0"/>
              <a:pPr/>
              <a:t>10.04.2020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C21F58-252D-4A83-8D0B-F8A9E7371B49}" type="slidenum">
              <a:rPr lang="ru-RU" smtClean="0"/>
              <a:pPr/>
              <a:t>‹#›</a:t>
            </a:fld>
            <a:endParaRPr lang="ru-RU"/>
          </a:p>
        </p:txBody>
      </p:sp>
    </p:spTree>
    <p:extLst>
      <p:ext uri="{BB962C8B-B14F-4D97-AF65-F5344CB8AC3E}">
        <p14:creationId xmlns:p14="http://schemas.microsoft.com/office/powerpoint/2010/main" xmlns="" val="21672504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1EBE432-5619-4F01-9B9D-6C178D581035}" type="datetimeFigureOut">
              <a:rPr lang="ru-RU" smtClean="0"/>
              <a:pPr/>
              <a:t>10.04.2020</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C21F58-252D-4A83-8D0B-F8A9E7371B49}" type="slidenum">
              <a:rPr lang="ru-RU" smtClean="0"/>
              <a:pPr/>
              <a:t>‹#›</a:t>
            </a:fld>
            <a:endParaRPr lang="ru-RU"/>
          </a:p>
        </p:txBody>
      </p:sp>
    </p:spTree>
    <p:extLst>
      <p:ext uri="{BB962C8B-B14F-4D97-AF65-F5344CB8AC3E}">
        <p14:creationId xmlns:p14="http://schemas.microsoft.com/office/powerpoint/2010/main" xmlns="" val="18154285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1EBE432-5619-4F01-9B9D-6C178D581035}" type="datetimeFigureOut">
              <a:rPr lang="ru-RU" smtClean="0"/>
              <a:pPr/>
              <a:t>10.04.2020</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C21F58-252D-4A83-8D0B-F8A9E7371B49}" type="slidenum">
              <a:rPr lang="ru-RU" smtClean="0"/>
              <a:pPr/>
              <a:t>‹#›</a:t>
            </a:fld>
            <a:endParaRPr lang="ru-RU"/>
          </a:p>
        </p:txBody>
      </p:sp>
    </p:spTree>
    <p:extLst>
      <p:ext uri="{BB962C8B-B14F-4D97-AF65-F5344CB8AC3E}">
        <p14:creationId xmlns:p14="http://schemas.microsoft.com/office/powerpoint/2010/main" xmlns="" val="7166632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1EBE432-5619-4F01-9B9D-6C178D581035}" type="datetimeFigureOut">
              <a:rPr lang="ru-RU" smtClean="0"/>
              <a:pPr/>
              <a:t>10.04.2020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C21F58-252D-4A83-8D0B-F8A9E7371B49}" type="slidenum">
              <a:rPr lang="ru-RU" smtClean="0"/>
              <a:pPr/>
              <a:t>‹#›</a:t>
            </a:fld>
            <a:endParaRPr lang="ru-RU"/>
          </a:p>
        </p:txBody>
      </p:sp>
    </p:spTree>
    <p:extLst>
      <p:ext uri="{BB962C8B-B14F-4D97-AF65-F5344CB8AC3E}">
        <p14:creationId xmlns:p14="http://schemas.microsoft.com/office/powerpoint/2010/main" xmlns="" val="28502108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1EBE432-5619-4F01-9B9D-6C178D581035}" type="datetimeFigureOut">
              <a:rPr lang="ru-RU" smtClean="0"/>
              <a:pPr/>
              <a:t>10.04.2020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C21F58-252D-4A83-8D0B-F8A9E7371B49}" type="slidenum">
              <a:rPr lang="ru-RU" smtClean="0"/>
              <a:pPr/>
              <a:t>‹#›</a:t>
            </a:fld>
            <a:endParaRPr lang="ru-RU"/>
          </a:p>
        </p:txBody>
      </p:sp>
    </p:spTree>
    <p:extLst>
      <p:ext uri="{BB962C8B-B14F-4D97-AF65-F5344CB8AC3E}">
        <p14:creationId xmlns:p14="http://schemas.microsoft.com/office/powerpoint/2010/main" xmlns="" val="320047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print">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cstate="print">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print">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cstate="print">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1EBE432-5619-4F01-9B9D-6C178D581035}" type="datetimeFigureOut">
              <a:rPr lang="ru-RU" smtClean="0"/>
              <a:pPr/>
              <a:t>10.04.2020</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6C21F58-252D-4A83-8D0B-F8A9E7371B49}" type="slidenum">
              <a:rPr lang="ru-RU" smtClean="0"/>
              <a:pPr/>
              <a:t>‹#›</a:t>
            </a:fld>
            <a:endParaRPr lang="ru-RU"/>
          </a:p>
        </p:txBody>
      </p:sp>
    </p:spTree>
    <p:extLst>
      <p:ext uri="{BB962C8B-B14F-4D97-AF65-F5344CB8AC3E}">
        <p14:creationId xmlns:p14="http://schemas.microsoft.com/office/powerpoint/2010/main" xmlns="" val="3610260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030923"/>
            <a:ext cx="9144000" cy="134937"/>
          </a:xfrm>
        </p:spPr>
        <p:txBody>
          <a:bodyPr>
            <a:normAutofit fontScale="90000"/>
          </a:bodyPr>
          <a:lstStyle/>
          <a:p>
            <a:pPr algn="ctr"/>
            <a:endParaRPr lang="ru-RU" sz="2800" dirty="0">
              <a:solidFill>
                <a:schemeClr val="bg1"/>
              </a:solidFill>
            </a:endParaRPr>
          </a:p>
        </p:txBody>
      </p:sp>
      <p:sp>
        <p:nvSpPr>
          <p:cNvPr id="3" name="Подзаголовок 2"/>
          <p:cNvSpPr>
            <a:spLocks noGrp="1"/>
          </p:cNvSpPr>
          <p:nvPr>
            <p:ph type="subTitle" idx="1"/>
          </p:nvPr>
        </p:nvSpPr>
        <p:spPr>
          <a:xfrm>
            <a:off x="1399674" y="4905058"/>
            <a:ext cx="10293216" cy="1850072"/>
          </a:xfrm>
        </p:spPr>
        <p:txBody>
          <a:bodyPr>
            <a:normAutofit/>
          </a:bodyPr>
          <a:lstStyle/>
          <a:p>
            <a:endParaRPr lang="ru-RU" dirty="0" smtClean="0">
              <a:solidFill>
                <a:schemeClr val="bg1"/>
              </a:solidFill>
            </a:endParaRPr>
          </a:p>
          <a:p>
            <a:pPr algn="ctr"/>
            <a:r>
              <a:rPr lang="kk-KZ" sz="2000" dirty="0" smtClean="0"/>
              <a:t>Қарағанды 2014 жыл</a:t>
            </a:r>
            <a:endParaRPr lang="ru-RU" sz="2000" dirty="0" smtClean="0"/>
          </a:p>
          <a:p>
            <a:endParaRPr lang="ru-RU" dirty="0" smtClean="0"/>
          </a:p>
          <a:p>
            <a:endParaRPr lang="ru-RU" dirty="0" smtClean="0"/>
          </a:p>
          <a:p>
            <a:endParaRPr lang="ru-RU" dirty="0"/>
          </a:p>
        </p:txBody>
      </p:sp>
      <p:sp>
        <p:nvSpPr>
          <p:cNvPr id="4" name="Прямоугольник 3"/>
          <p:cNvSpPr/>
          <p:nvPr/>
        </p:nvSpPr>
        <p:spPr>
          <a:xfrm>
            <a:off x="428738" y="1961495"/>
            <a:ext cx="11429732" cy="1661993"/>
          </a:xfrm>
          <a:prstGeom prst="rect">
            <a:avLst/>
          </a:prstGeom>
          <a:noFill/>
        </p:spPr>
        <p:txBody>
          <a:bodyPr wrap="none" lIns="91440" tIns="45720" rIns="91440" bIns="45720">
            <a:spAutoFit/>
          </a:bodyPr>
          <a:lstStyle/>
          <a:p>
            <a:pPr algn="ctr"/>
            <a:r>
              <a:rPr lang="kk-KZ" sz="5400" b="1" cap="none" spc="0" dirty="0" smtClean="0">
                <a:ln w="9525">
                  <a:solidFill>
                    <a:schemeClr val="bg1"/>
                  </a:solidFill>
                  <a:prstDash val="solid"/>
                </a:ln>
                <a:effectLst>
                  <a:outerShdw blurRad="12700" dist="38100" dir="2700000" algn="tl" rotWithShape="0">
                    <a:schemeClr val="accent5">
                      <a:lumMod val="60000"/>
                      <a:lumOff val="40000"/>
                    </a:schemeClr>
                  </a:outerShdw>
                </a:effectLst>
              </a:rPr>
              <a:t>СӨЖ </a:t>
            </a:r>
          </a:p>
          <a:p>
            <a:pPr algn="ctr"/>
            <a:r>
              <a:rPr lang="kk-KZ" sz="3200" b="1" dirty="0" smtClean="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Тақырыбы: </a:t>
            </a:r>
            <a:r>
              <a:rPr lang="kk-KZ" sz="4800" b="1" dirty="0" smtClean="0">
                <a:ln w="9525">
                  <a:solidFill>
                    <a:schemeClr val="bg1"/>
                  </a:solidFill>
                  <a:prstDash val="solid"/>
                </a:ln>
                <a:effectLst>
                  <a:outerShdw blurRad="12700" dist="38100" dir="2700000" algn="tl" rotWithShape="0">
                    <a:schemeClr val="accent5">
                      <a:lumMod val="60000"/>
                      <a:lumOff val="40000"/>
                    </a:schemeClr>
                  </a:outerShdw>
                </a:effectLst>
              </a:rPr>
              <a:t>Топырақ. Топырақ ластануы</a:t>
            </a:r>
            <a:endParaRPr lang="ru-RU" sz="4800" b="1" cap="none" spc="0" dirty="0">
              <a:ln w="9525">
                <a:solidFill>
                  <a:schemeClr val="bg1"/>
                </a:solidFill>
                <a:prstDash val="solid"/>
              </a:ln>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xmlns="" val="2231258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258408"/>
            <a:ext cx="9404723" cy="1400530"/>
          </a:xfrm>
        </p:spPr>
        <p:txBody>
          <a:bodyPr/>
          <a:lstStyle/>
          <a:p>
            <a:r>
              <a:rPr lang="kk-KZ" dirty="0" smtClean="0">
                <a:solidFill>
                  <a:schemeClr val="bg1"/>
                </a:solidFill>
              </a:rPr>
              <a:t>Жоспары</a:t>
            </a:r>
            <a:r>
              <a:rPr lang="kk-KZ" dirty="0" smtClean="0"/>
              <a:t/>
            </a:r>
            <a:br>
              <a:rPr lang="kk-KZ" dirty="0" smtClean="0"/>
            </a:br>
            <a:r>
              <a:rPr lang="en-US" dirty="0" smtClean="0">
                <a:solidFill>
                  <a:srgbClr val="FFFF00"/>
                </a:solidFill>
              </a:rPr>
              <a:t>I.</a:t>
            </a:r>
            <a:r>
              <a:rPr lang="kk-KZ" dirty="0" smtClean="0">
                <a:solidFill>
                  <a:srgbClr val="FFFF00"/>
                </a:solidFill>
              </a:rPr>
              <a:t>Мақсаты: </a:t>
            </a:r>
            <a:r>
              <a:rPr lang="kk-KZ" sz="3600" dirty="0" smtClean="0"/>
              <a:t>Топырақтың, табиғаттың адамзат алдындағы маңызын ұғындыру</a:t>
            </a:r>
            <a:r>
              <a:rPr lang="kk-KZ" dirty="0" smtClean="0"/>
              <a:t/>
            </a:r>
            <a:br>
              <a:rPr lang="kk-KZ" dirty="0" smtClean="0"/>
            </a:br>
            <a:r>
              <a:rPr lang="en-US" dirty="0" smtClean="0">
                <a:solidFill>
                  <a:srgbClr val="FFFF00"/>
                </a:solidFill>
              </a:rPr>
              <a:t>II.</a:t>
            </a:r>
            <a:r>
              <a:rPr lang="kk-KZ" dirty="0" smtClean="0">
                <a:solidFill>
                  <a:srgbClr val="FFFF00"/>
                </a:solidFill>
              </a:rPr>
              <a:t>Негізгі бөлім: </a:t>
            </a:r>
            <a:br>
              <a:rPr lang="kk-KZ" dirty="0" smtClean="0">
                <a:solidFill>
                  <a:srgbClr val="FFFF00"/>
                </a:solidFill>
              </a:rPr>
            </a:br>
            <a:r>
              <a:rPr lang="kk-KZ" sz="2800" dirty="0" smtClean="0">
                <a:solidFill>
                  <a:schemeClr val="tx1"/>
                </a:solidFill>
              </a:rPr>
              <a:t>1</a:t>
            </a:r>
            <a:r>
              <a:rPr lang="ru-RU" sz="2800" dirty="0" smtClean="0">
                <a:solidFill>
                  <a:schemeClr val="tx1"/>
                </a:solidFill>
              </a:rPr>
              <a:t>)</a:t>
            </a:r>
            <a:r>
              <a:rPr lang="ru-RU" sz="2800" dirty="0" err="1" smtClean="0">
                <a:solidFill>
                  <a:schemeClr val="tx1"/>
                </a:solidFill>
              </a:rPr>
              <a:t>Топырақ</a:t>
            </a:r>
            <a:r>
              <a:rPr lang="ru-RU" sz="2800" dirty="0" smtClean="0">
                <a:solidFill>
                  <a:schemeClr val="tx1"/>
                </a:solidFill>
              </a:rPr>
              <a:t> </a:t>
            </a:r>
            <a:r>
              <a:rPr lang="ru-RU" sz="2800" dirty="0" err="1" smtClean="0">
                <a:solidFill>
                  <a:schemeClr val="tx1"/>
                </a:solidFill>
              </a:rPr>
              <a:t>Құрамы</a:t>
            </a:r>
            <a:r>
              <a:rPr lang="kk-KZ" sz="2800" dirty="0" smtClean="0">
                <a:solidFill>
                  <a:schemeClr val="tx1"/>
                </a:solidFill>
              </a:rPr>
              <a:t/>
            </a:r>
            <a:br>
              <a:rPr lang="kk-KZ" sz="2800" dirty="0" smtClean="0">
                <a:solidFill>
                  <a:schemeClr val="tx1"/>
                </a:solidFill>
              </a:rPr>
            </a:br>
            <a:r>
              <a:rPr lang="kk-KZ" sz="2800" dirty="0" smtClean="0">
                <a:solidFill>
                  <a:schemeClr val="tx1"/>
                </a:solidFill>
              </a:rPr>
              <a:t>2)Топырақ құрылысы</a:t>
            </a:r>
            <a:br>
              <a:rPr lang="kk-KZ" sz="2800" dirty="0" smtClean="0">
                <a:solidFill>
                  <a:schemeClr val="tx1"/>
                </a:solidFill>
              </a:rPr>
            </a:br>
            <a:r>
              <a:rPr lang="kk-KZ" sz="2800" dirty="0" smtClean="0">
                <a:solidFill>
                  <a:schemeClr val="tx1"/>
                </a:solidFill>
              </a:rPr>
              <a:t>3)Топырақ маңызы</a:t>
            </a:r>
            <a:br>
              <a:rPr lang="kk-KZ" sz="2800" dirty="0" smtClean="0">
                <a:solidFill>
                  <a:schemeClr val="tx1"/>
                </a:solidFill>
              </a:rPr>
            </a:br>
            <a:r>
              <a:rPr lang="kk-KZ" sz="2800" dirty="0" smtClean="0">
                <a:solidFill>
                  <a:schemeClr val="tx1"/>
                </a:solidFill>
              </a:rPr>
              <a:t>4</a:t>
            </a:r>
            <a:r>
              <a:rPr lang="ru-RU" sz="2800" dirty="0" smtClean="0">
                <a:solidFill>
                  <a:schemeClr val="tx1"/>
                </a:solidFill>
              </a:rPr>
              <a:t>)</a:t>
            </a:r>
            <a:r>
              <a:rPr lang="ru-RU" sz="2800" dirty="0" err="1" smtClean="0">
                <a:solidFill>
                  <a:schemeClr val="tx1"/>
                </a:solidFill>
              </a:rPr>
              <a:t>Топырақ</a:t>
            </a:r>
            <a:r>
              <a:rPr lang="ru-RU" sz="2800" dirty="0" smtClean="0">
                <a:solidFill>
                  <a:schemeClr val="tx1"/>
                </a:solidFill>
              </a:rPr>
              <a:t> </a:t>
            </a:r>
            <a:r>
              <a:rPr lang="ru-RU" sz="2800" dirty="0" err="1" smtClean="0">
                <a:solidFill>
                  <a:schemeClr val="tx1"/>
                </a:solidFill>
              </a:rPr>
              <a:t>ластануы</a:t>
            </a:r>
            <a:r>
              <a:rPr lang="ru-RU" sz="2800" dirty="0" smtClean="0">
                <a:solidFill>
                  <a:schemeClr val="tx1"/>
                </a:solidFill>
              </a:rPr>
              <a:t/>
            </a:r>
            <a:br>
              <a:rPr lang="ru-RU" sz="2800" dirty="0" smtClean="0">
                <a:solidFill>
                  <a:schemeClr val="tx1"/>
                </a:solidFill>
              </a:rPr>
            </a:br>
            <a:r>
              <a:rPr lang="ru-RU" sz="2800" dirty="0" smtClean="0">
                <a:solidFill>
                  <a:schemeClr val="tx1"/>
                </a:solidFill>
              </a:rPr>
              <a:t>5)</a:t>
            </a:r>
            <a:r>
              <a:rPr lang="ru-RU" sz="2800" dirty="0" err="1" smtClean="0">
                <a:solidFill>
                  <a:schemeClr val="tx1"/>
                </a:solidFill>
              </a:rPr>
              <a:t>Топырақты</a:t>
            </a:r>
            <a:r>
              <a:rPr lang="ru-RU" sz="2800" dirty="0" smtClean="0">
                <a:solidFill>
                  <a:schemeClr val="tx1"/>
                </a:solidFill>
              </a:rPr>
              <a:t> </a:t>
            </a:r>
            <a:r>
              <a:rPr lang="ru-RU" sz="2800" dirty="0" err="1" smtClean="0">
                <a:solidFill>
                  <a:schemeClr val="tx1"/>
                </a:solidFill>
              </a:rPr>
              <a:t>қорғау</a:t>
            </a:r>
            <a:r>
              <a:rPr lang="kk-KZ" sz="2800" dirty="0" smtClean="0">
                <a:solidFill>
                  <a:schemeClr val="tx1"/>
                </a:solidFill>
              </a:rPr>
              <a:t/>
            </a:r>
            <a:br>
              <a:rPr lang="kk-KZ" sz="2800" dirty="0" smtClean="0">
                <a:solidFill>
                  <a:schemeClr val="tx1"/>
                </a:solidFill>
              </a:rPr>
            </a:br>
            <a:r>
              <a:rPr lang="en-US" sz="2800" dirty="0" smtClean="0">
                <a:solidFill>
                  <a:srgbClr val="FFFF00"/>
                </a:solidFill>
              </a:rPr>
              <a:t>III.</a:t>
            </a:r>
            <a:r>
              <a:rPr lang="kk-KZ" dirty="0" smtClean="0">
                <a:solidFill>
                  <a:srgbClr val="FFFF00"/>
                </a:solidFill>
              </a:rPr>
              <a:t>Қорытынды бөлім.</a:t>
            </a:r>
            <a:endParaRPr lang="ru-RU" dirty="0">
              <a:solidFill>
                <a:srgbClr val="FFFF00"/>
              </a:solidFill>
            </a:endParaRPr>
          </a:p>
        </p:txBody>
      </p:sp>
    </p:spTree>
    <p:extLst>
      <p:ext uri="{BB962C8B-B14F-4D97-AF65-F5344CB8AC3E}">
        <p14:creationId xmlns:p14="http://schemas.microsoft.com/office/powerpoint/2010/main" xmlns="" val="2845072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0391" y="612738"/>
            <a:ext cx="5446079" cy="5719482"/>
          </a:xfrm>
        </p:spPr>
        <p:txBody>
          <a:bodyPr/>
          <a:lstStyle/>
          <a:p>
            <a:r>
              <a:rPr lang="ru-RU" sz="3600" dirty="0" err="1" smtClean="0"/>
              <a:t>Топырақ</a:t>
            </a:r>
            <a:r>
              <a:rPr lang="ru-RU" sz="3600" dirty="0" smtClean="0"/>
              <a:t> </a:t>
            </a:r>
            <a:r>
              <a:rPr lang="ru-RU" sz="3600" dirty="0" err="1" smtClean="0"/>
              <a:t>құрамы</a:t>
            </a:r>
            <a:r>
              <a:rPr lang="ru-RU" sz="3600" dirty="0" smtClean="0"/>
              <a:t/>
            </a:r>
            <a:br>
              <a:rPr lang="ru-RU" sz="3600" dirty="0" smtClean="0"/>
            </a:br>
            <a:r>
              <a:rPr lang="ru-RU" sz="3600" dirty="0" smtClean="0"/>
              <a:t>   </a:t>
            </a:r>
            <a:r>
              <a:rPr lang="ru-RU" sz="2000" dirty="0" err="1" smtClean="0"/>
              <a:t>Топырақ</a:t>
            </a:r>
            <a:r>
              <a:rPr lang="ru-RU" sz="2000" dirty="0" smtClean="0"/>
              <a:t> </a:t>
            </a:r>
            <a:r>
              <a:rPr lang="ru-RU" sz="2000" u="sng" dirty="0" err="1">
                <a:solidFill>
                  <a:schemeClr val="bg1"/>
                </a:solidFill>
              </a:rPr>
              <a:t>үш</a:t>
            </a:r>
            <a:r>
              <a:rPr lang="ru-RU" sz="2000" u="sng" dirty="0">
                <a:solidFill>
                  <a:schemeClr val="bg1"/>
                </a:solidFill>
              </a:rPr>
              <a:t> </a:t>
            </a:r>
            <a:r>
              <a:rPr lang="ru-RU" sz="2000" u="sng" dirty="0" err="1">
                <a:solidFill>
                  <a:schemeClr val="bg1"/>
                </a:solidFill>
              </a:rPr>
              <a:t>фазадан</a:t>
            </a:r>
            <a:r>
              <a:rPr lang="ru-RU" sz="2000" u="sng" dirty="0">
                <a:solidFill>
                  <a:schemeClr val="bg1"/>
                </a:solidFill>
              </a:rPr>
              <a:t> </a:t>
            </a:r>
            <a:r>
              <a:rPr lang="ru-RU" sz="2000" dirty="0" err="1"/>
              <a:t>тұрады</a:t>
            </a:r>
            <a:r>
              <a:rPr lang="ru-RU" sz="2000" dirty="0"/>
              <a:t>: </a:t>
            </a:r>
            <a:r>
              <a:rPr lang="ru-RU" sz="2000" dirty="0" err="1"/>
              <a:t>қатты</a:t>
            </a:r>
            <a:r>
              <a:rPr lang="ru-RU" sz="2000" dirty="0"/>
              <a:t>, </a:t>
            </a:r>
            <a:r>
              <a:rPr lang="ru-RU" sz="2000" dirty="0" err="1"/>
              <a:t>сұйық</a:t>
            </a:r>
            <a:r>
              <a:rPr lang="ru-RU" sz="2000" dirty="0"/>
              <a:t> </a:t>
            </a:r>
            <a:r>
              <a:rPr lang="ru-RU" sz="2000" dirty="0" err="1"/>
              <a:t>немесе</a:t>
            </a:r>
            <a:r>
              <a:rPr lang="ru-RU" sz="2000" dirty="0"/>
              <a:t> </a:t>
            </a:r>
            <a:r>
              <a:rPr lang="ru-RU" sz="2000" dirty="0" err="1"/>
              <a:t>топырақ</a:t>
            </a:r>
            <a:r>
              <a:rPr lang="ru-RU" sz="2000" dirty="0"/>
              <a:t> </a:t>
            </a:r>
            <a:r>
              <a:rPr lang="ru-RU" sz="2000" dirty="0" err="1"/>
              <a:t>ерітіндісі</a:t>
            </a:r>
            <a:r>
              <a:rPr lang="ru-RU" sz="2000" dirty="0"/>
              <a:t> </a:t>
            </a:r>
            <a:r>
              <a:rPr lang="ru-RU" sz="2000" dirty="0" err="1"/>
              <a:t>және</a:t>
            </a:r>
            <a:r>
              <a:rPr lang="ru-RU" sz="2000" dirty="0"/>
              <a:t> газ </a:t>
            </a:r>
            <a:r>
              <a:rPr lang="ru-RU" sz="2000" dirty="0" err="1"/>
              <a:t>немесе</a:t>
            </a:r>
            <a:r>
              <a:rPr lang="ru-RU" sz="2000" dirty="0"/>
              <a:t> </a:t>
            </a:r>
            <a:r>
              <a:rPr lang="ru-RU" sz="2000" dirty="0" err="1"/>
              <a:t>топырақ</a:t>
            </a:r>
            <a:r>
              <a:rPr lang="ru-RU" sz="2000" dirty="0"/>
              <a:t> </a:t>
            </a:r>
            <a:r>
              <a:rPr lang="ru-RU" sz="2000" dirty="0" err="1"/>
              <a:t>ауасы</a:t>
            </a:r>
            <a:r>
              <a:rPr lang="ru-RU" sz="2000" dirty="0"/>
              <a:t>. </a:t>
            </a:r>
            <a:r>
              <a:rPr lang="ru-RU" sz="2000" dirty="0" err="1"/>
              <a:t>Олар</a:t>
            </a:r>
            <a:r>
              <a:rPr lang="ru-RU" sz="2000" dirty="0"/>
              <a:t> </a:t>
            </a:r>
            <a:r>
              <a:rPr lang="ru-RU" sz="2000" dirty="0" err="1"/>
              <a:t>бір-бірімен</a:t>
            </a:r>
            <a:r>
              <a:rPr lang="ru-RU" sz="2000" dirty="0"/>
              <a:t> </a:t>
            </a:r>
            <a:r>
              <a:rPr lang="ru-RU" sz="2000" dirty="0" err="1"/>
              <a:t>тығыз</a:t>
            </a:r>
            <a:r>
              <a:rPr lang="ru-RU" sz="2000" dirty="0"/>
              <a:t> </a:t>
            </a:r>
            <a:r>
              <a:rPr lang="ru-RU" sz="2000" dirty="0" err="1"/>
              <a:t>байланыста</a:t>
            </a:r>
            <a:r>
              <a:rPr lang="ru-RU" sz="2000" dirty="0"/>
              <a:t> </a:t>
            </a:r>
            <a:r>
              <a:rPr lang="ru-RU" sz="2000" dirty="0" err="1"/>
              <a:t>және</a:t>
            </a:r>
            <a:r>
              <a:rPr lang="ru-RU" sz="2000" dirty="0"/>
              <a:t> </a:t>
            </a:r>
            <a:r>
              <a:rPr lang="ru-RU" sz="2000" dirty="0" err="1"/>
              <a:t>әрекетте</a:t>
            </a:r>
            <a:r>
              <a:rPr lang="ru-RU" sz="2000" dirty="0"/>
              <a:t> </a:t>
            </a:r>
            <a:r>
              <a:rPr lang="ru-RU" sz="2000" dirty="0" err="1" smtClean="0"/>
              <a:t>болады</a:t>
            </a:r>
            <a:r>
              <a:rPr lang="ru-RU" sz="2000" dirty="0" smtClean="0"/>
              <a:t>.</a:t>
            </a:r>
            <a:r>
              <a:rPr lang="ru-RU" sz="2000" dirty="0"/>
              <a:t/>
            </a:r>
            <a:br>
              <a:rPr lang="ru-RU" sz="2000" dirty="0"/>
            </a:br>
            <a:r>
              <a:rPr lang="ru-RU" sz="2000" dirty="0" smtClean="0"/>
              <a:t/>
            </a:r>
            <a:br>
              <a:rPr lang="ru-RU" sz="2000" dirty="0" smtClean="0"/>
            </a:br>
            <a:r>
              <a:rPr lang="ru-RU" sz="2000" dirty="0" smtClean="0"/>
              <a:t>    </a:t>
            </a:r>
            <a:r>
              <a:rPr lang="ru-RU" sz="2000" dirty="0" err="1" smtClean="0"/>
              <a:t>Топырақ</a:t>
            </a:r>
            <a:r>
              <a:rPr lang="ru-RU" sz="2000" dirty="0" smtClean="0"/>
              <a:t> </a:t>
            </a:r>
            <a:r>
              <a:rPr lang="ru-RU" sz="2000" dirty="0" err="1"/>
              <a:t>ауасы</a:t>
            </a:r>
            <a:r>
              <a:rPr lang="ru-RU" sz="2000" dirty="0"/>
              <a:t> атмосфера </a:t>
            </a:r>
            <a:r>
              <a:rPr lang="ru-RU" sz="2000" dirty="0" err="1"/>
              <a:t>ауасымен</a:t>
            </a:r>
            <a:r>
              <a:rPr lang="ru-RU" sz="2000" dirty="0"/>
              <a:t> </a:t>
            </a:r>
            <a:r>
              <a:rPr lang="ru-RU" sz="2000" dirty="0" err="1"/>
              <a:t>салыстырғанда</a:t>
            </a:r>
            <a:r>
              <a:rPr lang="ru-RU" sz="2000" dirty="0"/>
              <a:t> </a:t>
            </a:r>
            <a:r>
              <a:rPr lang="ru-RU" sz="2000" dirty="0" err="1"/>
              <a:t>құрамында</a:t>
            </a:r>
            <a:r>
              <a:rPr lang="ru-RU" sz="2000" dirty="0"/>
              <a:t> </a:t>
            </a:r>
            <a:r>
              <a:rPr lang="ru-RU" sz="2000" dirty="0" err="1"/>
              <a:t>шамадан</a:t>
            </a:r>
            <a:r>
              <a:rPr lang="ru-RU" sz="2000" dirty="0"/>
              <a:t> </a:t>
            </a:r>
            <a:r>
              <a:rPr lang="ru-RU" sz="2000" dirty="0" err="1"/>
              <a:t>тыс</a:t>
            </a:r>
            <a:r>
              <a:rPr lang="ru-RU" sz="2000" dirty="0"/>
              <a:t> </a:t>
            </a:r>
            <a:r>
              <a:rPr lang="ru-RU" sz="2000" dirty="0" err="1"/>
              <a:t>көмірқышқыл</a:t>
            </a:r>
            <a:r>
              <a:rPr lang="ru-RU" sz="2000" dirty="0"/>
              <a:t> </a:t>
            </a:r>
            <a:r>
              <a:rPr lang="ru-RU" sz="2000" dirty="0" err="1"/>
              <a:t>газының</a:t>
            </a:r>
            <a:r>
              <a:rPr lang="ru-RU" sz="2000" dirty="0"/>
              <a:t> </a:t>
            </a:r>
            <a:r>
              <a:rPr lang="ru-RU" sz="2000" dirty="0" err="1"/>
              <a:t>көп</a:t>
            </a:r>
            <a:r>
              <a:rPr lang="ru-RU" sz="2000" dirty="0"/>
              <a:t> </a:t>
            </a:r>
            <a:r>
              <a:rPr lang="ru-RU" sz="2000" dirty="0" err="1"/>
              <a:t>және</a:t>
            </a:r>
            <a:r>
              <a:rPr lang="ru-RU" sz="2000" dirty="0"/>
              <a:t> </a:t>
            </a:r>
            <a:r>
              <a:rPr lang="ru-RU" sz="2000" dirty="0" err="1"/>
              <a:t>оттегінің</a:t>
            </a:r>
            <a:r>
              <a:rPr lang="ru-RU" sz="2000" dirty="0"/>
              <a:t> аз </a:t>
            </a:r>
            <a:r>
              <a:rPr lang="ru-RU" sz="2000" dirty="0" err="1"/>
              <a:t>болуымен</a:t>
            </a:r>
            <a:r>
              <a:rPr lang="ru-RU" sz="2000" dirty="0"/>
              <a:t> </a:t>
            </a:r>
            <a:r>
              <a:rPr lang="ru-RU" sz="2000" dirty="0" err="1"/>
              <a:t>ерекшеленеді</a:t>
            </a:r>
            <a:r>
              <a:rPr lang="ru-RU" sz="2000" dirty="0"/>
              <a:t>. Атмосфера </a:t>
            </a:r>
            <a:r>
              <a:rPr lang="ru-RU" sz="2000" dirty="0" err="1"/>
              <a:t>ауасында</a:t>
            </a:r>
            <a:r>
              <a:rPr lang="ru-RU" sz="2000" dirty="0"/>
              <a:t> </a:t>
            </a:r>
            <a:r>
              <a:rPr lang="ru-RU" sz="2000" dirty="0" err="1"/>
              <a:t>көмірқышқыл</a:t>
            </a:r>
            <a:r>
              <a:rPr lang="ru-RU" sz="2000" dirty="0"/>
              <a:t> газы (СО2) 0,03% </a:t>
            </a:r>
            <a:r>
              <a:rPr lang="ru-RU" sz="2000" dirty="0" err="1"/>
              <a:t>болса</a:t>
            </a:r>
            <a:r>
              <a:rPr lang="ru-RU" sz="2000" dirty="0"/>
              <a:t>, ал </a:t>
            </a:r>
            <a:r>
              <a:rPr lang="ru-RU" sz="2000" dirty="0" err="1"/>
              <a:t>топырақ</a:t>
            </a:r>
            <a:r>
              <a:rPr lang="ru-RU" sz="2000" dirty="0"/>
              <a:t> </a:t>
            </a:r>
            <a:r>
              <a:rPr lang="ru-RU" sz="2000" dirty="0" err="1"/>
              <a:t>ауасында</a:t>
            </a:r>
            <a:r>
              <a:rPr lang="ru-RU" sz="2000" dirty="0"/>
              <a:t>  </a:t>
            </a:r>
            <a:r>
              <a:rPr lang="ru-RU" sz="2000" dirty="0" err="1"/>
              <a:t>оның</a:t>
            </a:r>
            <a:r>
              <a:rPr lang="ru-RU" sz="2000" dirty="0"/>
              <a:t> </a:t>
            </a:r>
            <a:r>
              <a:rPr lang="ru-RU" sz="2000" dirty="0" err="1"/>
              <a:t>мөлшері</a:t>
            </a:r>
            <a:r>
              <a:rPr lang="ru-RU" sz="2000" dirty="0"/>
              <a:t> 0,3-1,0%, </a:t>
            </a:r>
            <a:r>
              <a:rPr lang="ru-RU" sz="2000" dirty="0" err="1"/>
              <a:t>кейде</a:t>
            </a:r>
            <a:r>
              <a:rPr lang="ru-RU" sz="2000" dirty="0"/>
              <a:t> 2%-3% </a:t>
            </a:r>
            <a:r>
              <a:rPr lang="ru-RU" sz="2000" dirty="0" err="1"/>
              <a:t>немесе</a:t>
            </a:r>
            <a:r>
              <a:rPr lang="ru-RU" sz="2000" dirty="0"/>
              <a:t> </a:t>
            </a:r>
            <a:r>
              <a:rPr lang="ru-RU" sz="2000" dirty="0" err="1"/>
              <a:t>одан</a:t>
            </a:r>
            <a:r>
              <a:rPr lang="ru-RU" sz="2000" dirty="0"/>
              <a:t> да </a:t>
            </a:r>
            <a:r>
              <a:rPr lang="ru-RU" sz="2000" dirty="0" err="1"/>
              <a:t>көп</a:t>
            </a:r>
            <a:r>
              <a:rPr lang="ru-RU" sz="2000" dirty="0"/>
              <a:t> </a:t>
            </a:r>
            <a:r>
              <a:rPr lang="ru-RU" sz="2000" dirty="0" err="1"/>
              <a:t>болады</a:t>
            </a:r>
            <a:r>
              <a:rPr lang="ru-RU" sz="2000" dirty="0"/>
              <a:t>.</a:t>
            </a:r>
          </a:p>
        </p:txBody>
      </p:sp>
      <p:pic>
        <p:nvPicPr>
          <p:cNvPr id="1030" name="Picture 6" descr="https://encrypted-tbn3.gstatic.com/images?q=tbn:ANd9GcRq8uqW9d4BP3FWEmC-iBb4FmQ5KRivuC4ANkmd9Inuu6vGKRm-"/>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899525" y="1234440"/>
            <a:ext cx="2728634" cy="1815783"/>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032" name="Picture 8" descr="https://encrypted-tbn0.gstatic.com/images?q=tbn:ANd9GcSlrPeEHYsnAl3WIpwvsOIE9sjTMU_3d4O4TssNK4YThCjydZPafQ"/>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333615" y="3425093"/>
            <a:ext cx="2713355" cy="20323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xmlns="" val="2005358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15477" y="1634490"/>
            <a:ext cx="6731743" cy="4240171"/>
          </a:xfrm>
        </p:spPr>
        <p:txBody>
          <a:bodyPr/>
          <a:lstStyle/>
          <a:p>
            <a:r>
              <a:rPr lang="ru-RU" sz="2000" dirty="0" err="1"/>
              <a:t>Шірінділенбеген</a:t>
            </a:r>
            <a:r>
              <a:rPr lang="ru-RU" sz="2000" dirty="0"/>
              <a:t> </a:t>
            </a:r>
            <a:r>
              <a:rPr lang="ru-RU" sz="2000" dirty="0" err="1"/>
              <a:t>органикалық</a:t>
            </a:r>
            <a:r>
              <a:rPr lang="ru-RU" sz="2000" dirty="0"/>
              <a:t> </a:t>
            </a:r>
            <a:r>
              <a:rPr lang="ru-RU" sz="2000" dirty="0" err="1"/>
              <a:t>заттардың</a:t>
            </a:r>
            <a:r>
              <a:rPr lang="ru-RU" sz="2000" dirty="0"/>
              <a:t> </a:t>
            </a:r>
            <a:r>
              <a:rPr lang="ru-RU" sz="2000" dirty="0" err="1"/>
              <a:t>тобына</a:t>
            </a:r>
            <a:r>
              <a:rPr lang="ru-RU" sz="2000" dirty="0"/>
              <a:t> </a:t>
            </a:r>
            <a:r>
              <a:rPr lang="ru-RU" sz="2000" dirty="0" err="1"/>
              <a:t>қураған</a:t>
            </a:r>
            <a:r>
              <a:rPr lang="ru-RU" sz="2000" dirty="0"/>
              <a:t>, </a:t>
            </a:r>
            <a:r>
              <a:rPr lang="ru-RU" sz="2000" dirty="0" err="1"/>
              <a:t>бірақ</a:t>
            </a:r>
            <a:r>
              <a:rPr lang="ru-RU" sz="2000" dirty="0"/>
              <a:t> </a:t>
            </a:r>
            <a:r>
              <a:rPr lang="ru-RU" sz="2000" dirty="0" err="1" smtClean="0"/>
              <a:t>әлі</a:t>
            </a:r>
            <a:r>
              <a:rPr lang="ru-RU" sz="2000" dirty="0"/>
              <a:t> </a:t>
            </a:r>
            <a:r>
              <a:rPr lang="ru-RU" sz="2000" dirty="0" err="1" smtClean="0"/>
              <a:t>ыдырамаған</a:t>
            </a:r>
            <a:r>
              <a:rPr lang="ru-RU" sz="2000" dirty="0" smtClean="0"/>
              <a:t> </a:t>
            </a:r>
            <a:r>
              <a:rPr lang="ru-RU" sz="2000" dirty="0" err="1"/>
              <a:t>немесе</a:t>
            </a:r>
            <a:r>
              <a:rPr lang="ru-RU" sz="2000" dirty="0"/>
              <a:t> </a:t>
            </a:r>
            <a:r>
              <a:rPr lang="ru-RU" sz="2000" dirty="0" err="1"/>
              <a:t>жартылай</a:t>
            </a:r>
            <a:r>
              <a:rPr lang="ru-RU" sz="2000" dirty="0"/>
              <a:t> </a:t>
            </a:r>
            <a:r>
              <a:rPr lang="ru-RU" sz="2000" dirty="0" err="1"/>
              <a:t>ыдыраған</a:t>
            </a:r>
            <a:r>
              <a:rPr lang="ru-RU" sz="2000" dirty="0"/>
              <a:t> </a:t>
            </a:r>
            <a:r>
              <a:rPr lang="ru-RU" sz="2000" dirty="0" err="1"/>
              <a:t>өсімдіктердің</a:t>
            </a:r>
            <a:r>
              <a:rPr lang="ru-RU" sz="2000" dirty="0"/>
              <a:t> </a:t>
            </a:r>
            <a:r>
              <a:rPr lang="ru-RU" sz="2000" dirty="0" err="1"/>
              <a:t>қалдықтары</a:t>
            </a:r>
            <a:r>
              <a:rPr lang="ru-RU" sz="2000" dirty="0"/>
              <a:t> (</a:t>
            </a:r>
            <a:r>
              <a:rPr lang="ru-RU" sz="2000" dirty="0" err="1"/>
              <a:t>тамыры</a:t>
            </a:r>
            <a:r>
              <a:rPr lang="ru-RU" sz="2000" dirty="0"/>
              <a:t>, </a:t>
            </a:r>
            <a:r>
              <a:rPr lang="ru-RU" sz="2000" dirty="0" err="1"/>
              <a:t>жапырақтары</a:t>
            </a:r>
            <a:r>
              <a:rPr lang="ru-RU" sz="2000" dirty="0"/>
              <a:t>) </a:t>
            </a:r>
            <a:r>
              <a:rPr lang="ru-RU" sz="2000" dirty="0" err="1"/>
              <a:t>және</a:t>
            </a:r>
            <a:r>
              <a:rPr lang="ru-RU" sz="2000" dirty="0"/>
              <a:t> </a:t>
            </a:r>
            <a:r>
              <a:rPr lang="ru-RU" sz="2000" dirty="0" err="1"/>
              <a:t>жәндіктердің</a:t>
            </a:r>
            <a:r>
              <a:rPr lang="ru-RU" sz="2000" dirty="0"/>
              <a:t> (</a:t>
            </a:r>
            <a:r>
              <a:rPr lang="ru-RU" sz="2000" dirty="0" err="1"/>
              <a:t>құрттар</a:t>
            </a:r>
            <a:r>
              <a:rPr lang="ru-RU" sz="2000" dirty="0"/>
              <a:t>, </a:t>
            </a:r>
            <a:r>
              <a:rPr lang="ru-RU" sz="2000" dirty="0" err="1"/>
              <a:t>буын</a:t>
            </a:r>
            <a:r>
              <a:rPr lang="ru-RU" sz="2000" dirty="0"/>
              <a:t> </a:t>
            </a:r>
            <a:r>
              <a:rPr lang="ru-RU" sz="2000" dirty="0" err="1"/>
              <a:t>аяқтылар</a:t>
            </a:r>
            <a:r>
              <a:rPr lang="ru-RU" sz="2000" dirty="0"/>
              <a:t> </a:t>
            </a:r>
            <a:r>
              <a:rPr lang="ru-RU" sz="2000" dirty="0" err="1"/>
              <a:t>және</a:t>
            </a:r>
            <a:r>
              <a:rPr lang="ru-RU" sz="2000" dirty="0"/>
              <a:t> </a:t>
            </a:r>
            <a:r>
              <a:rPr lang="ru-RU" sz="2000" dirty="0" err="1"/>
              <a:t>тағы</a:t>
            </a:r>
            <a:r>
              <a:rPr lang="ru-RU" sz="2000" dirty="0"/>
              <a:t> </a:t>
            </a:r>
            <a:r>
              <a:rPr lang="ru-RU" sz="2000" dirty="0" err="1"/>
              <a:t>басқалар</a:t>
            </a:r>
            <a:r>
              <a:rPr lang="ru-RU" sz="2000" dirty="0"/>
              <a:t>) </a:t>
            </a:r>
            <a:r>
              <a:rPr lang="ru-RU" sz="2000" dirty="0" err="1"/>
              <a:t>қалдықтары</a:t>
            </a:r>
            <a:r>
              <a:rPr lang="ru-RU" sz="2000" dirty="0"/>
              <a:t> </a:t>
            </a:r>
            <a:r>
              <a:rPr lang="ru-RU" sz="2000" dirty="0" err="1"/>
              <a:t>кіреді</a:t>
            </a:r>
            <a:r>
              <a:rPr lang="ru-RU" sz="2000" dirty="0"/>
              <a:t>. </a:t>
            </a:r>
            <a:r>
              <a:rPr lang="ru-RU" sz="2000" dirty="0" err="1"/>
              <a:t>Мұндай</a:t>
            </a:r>
            <a:r>
              <a:rPr lang="ru-RU" sz="2000" dirty="0"/>
              <a:t> </a:t>
            </a:r>
            <a:r>
              <a:rPr lang="ru-RU" sz="2000" dirty="0" err="1"/>
              <a:t>органикалық</a:t>
            </a:r>
            <a:r>
              <a:rPr lang="ru-RU" sz="2000" dirty="0"/>
              <a:t> </a:t>
            </a:r>
            <a:r>
              <a:rPr lang="ru-RU" sz="2000" dirty="0" err="1"/>
              <a:t>з</a:t>
            </a:r>
            <a:r>
              <a:rPr lang="ru-RU" sz="2000" dirty="0" err="1" smtClean="0"/>
              <a:t>аттар</a:t>
            </a:r>
            <a:r>
              <a:rPr lang="ru-RU" sz="2000" dirty="0" smtClean="0"/>
              <a:t> </a:t>
            </a:r>
            <a:r>
              <a:rPr lang="ru-RU" sz="2000" dirty="0" err="1"/>
              <a:t>өсімдік</a:t>
            </a:r>
            <a:r>
              <a:rPr lang="ru-RU" sz="2000" dirty="0"/>
              <a:t> </a:t>
            </a:r>
            <a:r>
              <a:rPr lang="ru-RU" sz="2000" dirty="0" err="1"/>
              <a:t>үшін</a:t>
            </a:r>
            <a:r>
              <a:rPr lang="ru-RU" sz="2000" dirty="0"/>
              <a:t> </a:t>
            </a:r>
            <a:r>
              <a:rPr lang="ru-RU" sz="2000" dirty="0" err="1"/>
              <a:t>өте</a:t>
            </a:r>
            <a:r>
              <a:rPr lang="ru-RU" sz="2000" dirty="0"/>
              <a:t> </a:t>
            </a:r>
            <a:r>
              <a:rPr lang="ru-RU" sz="2000" dirty="0" err="1"/>
              <a:t>маңызды</a:t>
            </a:r>
            <a:r>
              <a:rPr lang="ru-RU" sz="2000" dirty="0"/>
              <a:t> </a:t>
            </a:r>
            <a:r>
              <a:rPr lang="ru-RU" sz="2000" dirty="0" err="1"/>
              <a:t>қоректік</a:t>
            </a:r>
            <a:r>
              <a:rPr lang="ru-RU" sz="2000" dirty="0"/>
              <a:t> </a:t>
            </a:r>
            <a:r>
              <a:rPr lang="ru-RU" sz="2000" dirty="0" err="1"/>
              <a:t>заттармен</a:t>
            </a:r>
            <a:r>
              <a:rPr lang="ru-RU" sz="2000" dirty="0"/>
              <a:t> </a:t>
            </a:r>
            <a:r>
              <a:rPr lang="ru-RU" sz="2000" dirty="0" err="1"/>
              <a:t>салыстырғанда</a:t>
            </a:r>
            <a:r>
              <a:rPr lang="ru-RU" sz="2000" dirty="0"/>
              <a:t> </a:t>
            </a:r>
            <a:r>
              <a:rPr lang="ru-RU" sz="2000" dirty="0" err="1"/>
              <a:t>топырақта</a:t>
            </a:r>
            <a:r>
              <a:rPr lang="ru-RU" sz="2000" dirty="0"/>
              <a:t> тез </a:t>
            </a:r>
            <a:r>
              <a:rPr lang="ru-RU" sz="2000" dirty="0" err="1"/>
              <a:t>ыдырайды</a:t>
            </a:r>
            <a:r>
              <a:rPr lang="ru-RU" sz="2000" dirty="0"/>
              <a:t> да, </a:t>
            </a:r>
            <a:r>
              <a:rPr lang="ru-RU" sz="2000" dirty="0" err="1"/>
              <a:t>өсімдік</a:t>
            </a:r>
            <a:r>
              <a:rPr lang="ru-RU" sz="2000" dirty="0"/>
              <a:t> </a:t>
            </a:r>
            <a:r>
              <a:rPr lang="ru-RU" sz="2000" dirty="0" err="1"/>
              <a:t>оңай</a:t>
            </a:r>
            <a:r>
              <a:rPr lang="ru-RU" sz="2000" dirty="0"/>
              <a:t> </a:t>
            </a:r>
            <a:r>
              <a:rPr lang="ru-RU" sz="2000" dirty="0" err="1"/>
              <a:t>сіңіретін</a:t>
            </a:r>
            <a:r>
              <a:rPr lang="ru-RU" sz="2000" dirty="0"/>
              <a:t>  </a:t>
            </a:r>
            <a:r>
              <a:rPr lang="ru-RU" sz="2000" dirty="0" err="1"/>
              <a:t>минералдық</a:t>
            </a:r>
            <a:r>
              <a:rPr lang="ru-RU" sz="2000" dirty="0"/>
              <a:t> </a:t>
            </a:r>
            <a:r>
              <a:rPr lang="ru-RU" sz="2000" dirty="0" err="1"/>
              <a:t>формаға</a:t>
            </a:r>
            <a:r>
              <a:rPr lang="ru-RU" sz="2000" dirty="0"/>
              <a:t> </a:t>
            </a:r>
            <a:r>
              <a:rPr lang="ru-RU" sz="2000" dirty="0" err="1"/>
              <a:t>айналады</a:t>
            </a:r>
            <a:r>
              <a:rPr lang="ru-RU" sz="2000" dirty="0"/>
              <a:t>.</a:t>
            </a:r>
            <a:r>
              <a:rPr lang="ru-RU" dirty="0"/>
              <a:t/>
            </a:r>
            <a:br>
              <a:rPr lang="ru-RU" dirty="0"/>
            </a:br>
            <a:endParaRPr lang="ru-RU" dirty="0"/>
          </a:p>
        </p:txBody>
      </p:sp>
      <p:sp>
        <p:nvSpPr>
          <p:cNvPr id="3" name="Текст 2"/>
          <p:cNvSpPr>
            <a:spLocks noGrp="1"/>
          </p:cNvSpPr>
          <p:nvPr>
            <p:ph type="body" idx="1"/>
          </p:nvPr>
        </p:nvSpPr>
        <p:spPr>
          <a:xfrm>
            <a:off x="280562" y="497206"/>
            <a:ext cx="10069830" cy="1543049"/>
          </a:xfrm>
        </p:spPr>
        <p:txBody>
          <a:bodyPr>
            <a:normAutofit/>
          </a:bodyPr>
          <a:lstStyle/>
          <a:p>
            <a:r>
              <a:rPr lang="ru-RU" sz="2800" dirty="0" err="1">
                <a:solidFill>
                  <a:schemeClr val="tx1"/>
                </a:solidFill>
              </a:rPr>
              <a:t>Топырақтың</a:t>
            </a:r>
            <a:r>
              <a:rPr lang="ru-RU" sz="2800" dirty="0">
                <a:solidFill>
                  <a:schemeClr val="tx1"/>
                </a:solidFill>
              </a:rPr>
              <a:t> </a:t>
            </a:r>
            <a:r>
              <a:rPr lang="ru-RU" sz="2800" dirty="0" err="1">
                <a:solidFill>
                  <a:schemeClr val="tx1"/>
                </a:solidFill>
              </a:rPr>
              <a:t>маңызды</a:t>
            </a:r>
            <a:r>
              <a:rPr lang="ru-RU" sz="2800" dirty="0">
                <a:solidFill>
                  <a:schemeClr val="tx1"/>
                </a:solidFill>
              </a:rPr>
              <a:t> </a:t>
            </a:r>
            <a:r>
              <a:rPr lang="ru-RU" sz="2800" dirty="0" err="1" smtClean="0">
                <a:solidFill>
                  <a:schemeClr val="tx1"/>
                </a:solidFill>
              </a:rPr>
              <a:t>бөлігі</a:t>
            </a:r>
            <a:r>
              <a:rPr lang="ru-RU" sz="2800" dirty="0" smtClean="0">
                <a:solidFill>
                  <a:schemeClr val="tx1"/>
                </a:solidFill>
              </a:rPr>
              <a:t> - </a:t>
            </a:r>
            <a:r>
              <a:rPr lang="ru-RU" sz="2800" dirty="0" err="1">
                <a:solidFill>
                  <a:schemeClr val="bg1"/>
                </a:solidFill>
              </a:rPr>
              <a:t>органикалық</a:t>
            </a:r>
            <a:r>
              <a:rPr lang="ru-RU" sz="2800" dirty="0">
                <a:solidFill>
                  <a:schemeClr val="bg1"/>
                </a:solidFill>
              </a:rPr>
              <a:t> </a:t>
            </a:r>
            <a:r>
              <a:rPr lang="ru-RU" sz="2800" dirty="0" err="1">
                <a:solidFill>
                  <a:schemeClr val="bg1"/>
                </a:solidFill>
              </a:rPr>
              <a:t>заттар</a:t>
            </a:r>
            <a:r>
              <a:rPr lang="ru-RU" sz="2800" dirty="0" smtClean="0">
                <a:solidFill>
                  <a:schemeClr val="bg1"/>
                </a:solidFill>
              </a:rPr>
              <a:t>.</a:t>
            </a:r>
            <a:endParaRPr lang="ru-RU" sz="2800" dirty="0">
              <a:solidFill>
                <a:schemeClr val="bg1"/>
              </a:solidFill>
            </a:endParaRPr>
          </a:p>
        </p:txBody>
      </p:sp>
      <p:sp>
        <p:nvSpPr>
          <p:cNvPr id="4" name="Скругленный прямоугольник 3"/>
          <p:cNvSpPr/>
          <p:nvPr/>
        </p:nvSpPr>
        <p:spPr>
          <a:xfrm>
            <a:off x="400050" y="1634490"/>
            <a:ext cx="4411980" cy="40915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dirty="0" err="1" smtClean="0">
                <a:solidFill>
                  <a:schemeClr val="bg1"/>
                </a:solidFill>
              </a:rPr>
              <a:t>Топырақтың</a:t>
            </a:r>
            <a:r>
              <a:rPr lang="ru-RU" sz="2000" dirty="0" smtClean="0">
                <a:solidFill>
                  <a:schemeClr val="bg1"/>
                </a:solidFill>
              </a:rPr>
              <a:t> </a:t>
            </a:r>
            <a:r>
              <a:rPr lang="ru-RU" sz="2000" dirty="0" err="1" smtClean="0">
                <a:solidFill>
                  <a:schemeClr val="bg1"/>
                </a:solidFill>
              </a:rPr>
              <a:t>органикалық</a:t>
            </a:r>
            <a:r>
              <a:rPr lang="ru-RU" sz="2000" dirty="0" smtClean="0">
                <a:solidFill>
                  <a:schemeClr val="bg1"/>
                </a:solidFill>
              </a:rPr>
              <a:t> </a:t>
            </a:r>
            <a:r>
              <a:rPr lang="ru-RU" sz="2000" dirty="0" err="1" smtClean="0">
                <a:solidFill>
                  <a:schemeClr val="bg1"/>
                </a:solidFill>
              </a:rPr>
              <a:t>бөлігі</a:t>
            </a:r>
            <a:r>
              <a:rPr lang="ru-RU" sz="2000" dirty="0" smtClean="0">
                <a:solidFill>
                  <a:schemeClr val="bg1"/>
                </a:solidFill>
              </a:rPr>
              <a:t> </a:t>
            </a:r>
            <a:r>
              <a:rPr lang="ru-RU" sz="2000" dirty="0" err="1" smtClean="0">
                <a:solidFill>
                  <a:schemeClr val="bg1"/>
                </a:solidFill>
              </a:rPr>
              <a:t>екі</a:t>
            </a:r>
            <a:r>
              <a:rPr lang="ru-RU" sz="2000" dirty="0" smtClean="0">
                <a:solidFill>
                  <a:schemeClr val="bg1"/>
                </a:solidFill>
              </a:rPr>
              <a:t> </a:t>
            </a:r>
            <a:r>
              <a:rPr lang="ru-RU" sz="2000" dirty="0" err="1" smtClean="0">
                <a:solidFill>
                  <a:schemeClr val="bg1"/>
                </a:solidFill>
              </a:rPr>
              <a:t>топқа</a:t>
            </a:r>
            <a:r>
              <a:rPr lang="ru-RU" sz="2000" dirty="0" smtClean="0">
                <a:solidFill>
                  <a:schemeClr val="bg1"/>
                </a:solidFill>
              </a:rPr>
              <a:t> </a:t>
            </a:r>
            <a:r>
              <a:rPr lang="ru-RU" sz="2000" dirty="0" err="1" smtClean="0">
                <a:solidFill>
                  <a:schemeClr val="bg1"/>
                </a:solidFill>
              </a:rPr>
              <a:t>бөлінеді</a:t>
            </a:r>
            <a:r>
              <a:rPr lang="ru-RU" sz="2000" dirty="0" smtClean="0">
                <a:solidFill>
                  <a:schemeClr val="bg1"/>
                </a:solidFill>
              </a:rPr>
              <a:t>:</a:t>
            </a:r>
          </a:p>
          <a:p>
            <a:endParaRPr lang="ru-RU" dirty="0" smtClean="0">
              <a:solidFill>
                <a:schemeClr val="tx1"/>
              </a:solidFill>
            </a:endParaRPr>
          </a:p>
          <a:p>
            <a:r>
              <a:rPr lang="ru-RU" dirty="0" smtClean="0">
                <a:solidFill>
                  <a:schemeClr val="tx1"/>
                </a:solidFill>
              </a:rPr>
              <a:t>1)</a:t>
            </a:r>
            <a:r>
              <a:rPr lang="ru-RU" dirty="0" err="1" smtClean="0">
                <a:solidFill>
                  <a:schemeClr val="tx1"/>
                </a:solidFill>
              </a:rPr>
              <a:t>Өсімдік</a:t>
            </a:r>
            <a:r>
              <a:rPr lang="ru-RU" dirty="0" smtClean="0">
                <a:solidFill>
                  <a:schemeClr val="tx1"/>
                </a:solidFill>
              </a:rPr>
              <a:t> </a:t>
            </a:r>
            <a:r>
              <a:rPr lang="ru-RU" dirty="0" err="1" smtClean="0">
                <a:solidFill>
                  <a:schemeClr val="tx1"/>
                </a:solidFill>
              </a:rPr>
              <a:t>және</a:t>
            </a:r>
            <a:r>
              <a:rPr lang="ru-RU" dirty="0" smtClean="0">
                <a:solidFill>
                  <a:schemeClr val="tx1"/>
                </a:solidFill>
              </a:rPr>
              <a:t> </a:t>
            </a:r>
            <a:r>
              <a:rPr lang="ru-RU" dirty="0" err="1" smtClean="0">
                <a:solidFill>
                  <a:schemeClr val="tx1"/>
                </a:solidFill>
              </a:rPr>
              <a:t>жәндіктер</a:t>
            </a:r>
            <a:r>
              <a:rPr lang="ru-RU" dirty="0" smtClean="0">
                <a:solidFill>
                  <a:schemeClr val="tx1"/>
                </a:solidFill>
              </a:rPr>
              <a:t> </a:t>
            </a:r>
            <a:r>
              <a:rPr lang="ru-RU" dirty="0" err="1" smtClean="0">
                <a:solidFill>
                  <a:schemeClr val="tx1"/>
                </a:solidFill>
              </a:rPr>
              <a:t>қалдықтарынан</a:t>
            </a:r>
            <a:r>
              <a:rPr lang="ru-RU" dirty="0" smtClean="0">
                <a:solidFill>
                  <a:schemeClr val="tx1"/>
                </a:solidFill>
              </a:rPr>
              <a:t> </a:t>
            </a:r>
            <a:r>
              <a:rPr lang="ru-RU" dirty="0" err="1" smtClean="0">
                <a:solidFill>
                  <a:schemeClr val="tx1"/>
                </a:solidFill>
              </a:rPr>
              <a:t>пайда</a:t>
            </a:r>
            <a:r>
              <a:rPr lang="ru-RU" dirty="0" smtClean="0">
                <a:solidFill>
                  <a:schemeClr val="tx1"/>
                </a:solidFill>
              </a:rPr>
              <a:t> </a:t>
            </a:r>
            <a:r>
              <a:rPr lang="ru-RU" dirty="0" err="1" smtClean="0">
                <a:solidFill>
                  <a:schemeClr val="tx1"/>
                </a:solidFill>
              </a:rPr>
              <a:t>болған</a:t>
            </a:r>
            <a:r>
              <a:rPr lang="ru-RU" dirty="0" smtClean="0">
                <a:solidFill>
                  <a:schemeClr val="tx1"/>
                </a:solidFill>
              </a:rPr>
              <a:t> </a:t>
            </a:r>
            <a:r>
              <a:rPr lang="ru-RU" dirty="0" err="1" smtClean="0">
                <a:solidFill>
                  <a:schemeClr val="tx1"/>
                </a:solidFill>
              </a:rPr>
              <a:t>шірінділенбеген</a:t>
            </a:r>
            <a:r>
              <a:rPr lang="ru-RU" dirty="0" smtClean="0">
                <a:solidFill>
                  <a:schemeClr val="tx1"/>
                </a:solidFill>
              </a:rPr>
              <a:t> </a:t>
            </a:r>
            <a:r>
              <a:rPr lang="ru-RU" dirty="0" err="1" smtClean="0">
                <a:solidFill>
                  <a:schemeClr val="tx1"/>
                </a:solidFill>
              </a:rPr>
              <a:t>органикалық</a:t>
            </a:r>
            <a:r>
              <a:rPr lang="ru-RU" dirty="0" smtClean="0">
                <a:solidFill>
                  <a:schemeClr val="tx1"/>
                </a:solidFill>
              </a:rPr>
              <a:t> </a:t>
            </a:r>
            <a:r>
              <a:rPr lang="ru-RU" dirty="0" err="1" smtClean="0">
                <a:solidFill>
                  <a:schemeClr val="tx1"/>
                </a:solidFill>
              </a:rPr>
              <a:t>заттар</a:t>
            </a:r>
            <a:r>
              <a:rPr lang="ru-RU" dirty="0" smtClean="0">
                <a:solidFill>
                  <a:schemeClr val="tx1"/>
                </a:solidFill>
              </a:rPr>
              <a:t>.</a:t>
            </a:r>
          </a:p>
          <a:p>
            <a:endParaRPr lang="ru-RU" dirty="0" smtClean="0">
              <a:solidFill>
                <a:schemeClr val="tx1"/>
              </a:solidFill>
            </a:endParaRPr>
          </a:p>
          <a:p>
            <a:r>
              <a:rPr lang="ru-RU" dirty="0" smtClean="0">
                <a:solidFill>
                  <a:schemeClr val="tx1"/>
                </a:solidFill>
              </a:rPr>
              <a:t>2)</a:t>
            </a:r>
            <a:r>
              <a:rPr lang="ru-RU" dirty="0" err="1" smtClean="0">
                <a:solidFill>
                  <a:schemeClr val="tx1"/>
                </a:solidFill>
              </a:rPr>
              <a:t>Ерекше</a:t>
            </a:r>
            <a:r>
              <a:rPr lang="ru-RU" dirty="0" smtClean="0">
                <a:solidFill>
                  <a:schemeClr val="tx1"/>
                </a:solidFill>
              </a:rPr>
              <a:t> </a:t>
            </a:r>
            <a:r>
              <a:rPr lang="ru-RU" dirty="0" err="1" smtClean="0">
                <a:solidFill>
                  <a:schemeClr val="tx1"/>
                </a:solidFill>
              </a:rPr>
              <a:t>табиғи</a:t>
            </a:r>
            <a:r>
              <a:rPr lang="ru-RU" dirty="0" smtClean="0">
                <a:solidFill>
                  <a:schemeClr val="tx1"/>
                </a:solidFill>
              </a:rPr>
              <a:t>  </a:t>
            </a:r>
            <a:r>
              <a:rPr lang="ru-RU" dirty="0" err="1" smtClean="0">
                <a:solidFill>
                  <a:schemeClr val="tx1"/>
                </a:solidFill>
              </a:rPr>
              <a:t>және</a:t>
            </a:r>
            <a:r>
              <a:rPr lang="ru-RU" dirty="0" smtClean="0">
                <a:solidFill>
                  <a:schemeClr val="tx1"/>
                </a:solidFill>
              </a:rPr>
              <a:t> </a:t>
            </a:r>
            <a:r>
              <a:rPr lang="ru-RU" dirty="0" err="1" smtClean="0">
                <a:solidFill>
                  <a:schemeClr val="tx1"/>
                </a:solidFill>
              </a:rPr>
              <a:t>өзіндік</a:t>
            </a:r>
            <a:r>
              <a:rPr lang="ru-RU" dirty="0" smtClean="0">
                <a:solidFill>
                  <a:schemeClr val="tx1"/>
                </a:solidFill>
              </a:rPr>
              <a:t> </a:t>
            </a:r>
            <a:r>
              <a:rPr lang="ru-RU" dirty="0" err="1" smtClean="0">
                <a:solidFill>
                  <a:schemeClr val="tx1"/>
                </a:solidFill>
              </a:rPr>
              <a:t>шіріген</a:t>
            </a:r>
            <a:r>
              <a:rPr lang="ru-RU" dirty="0" smtClean="0">
                <a:solidFill>
                  <a:schemeClr val="tx1"/>
                </a:solidFill>
              </a:rPr>
              <a:t> </a:t>
            </a:r>
            <a:r>
              <a:rPr lang="ru-RU" dirty="0" err="1" smtClean="0">
                <a:solidFill>
                  <a:schemeClr val="tx1"/>
                </a:solidFill>
              </a:rPr>
              <a:t>органикалық</a:t>
            </a:r>
            <a:r>
              <a:rPr lang="ru-RU" dirty="0" smtClean="0">
                <a:solidFill>
                  <a:schemeClr val="tx1"/>
                </a:solidFill>
              </a:rPr>
              <a:t> </a:t>
            </a:r>
            <a:r>
              <a:rPr lang="ru-RU" dirty="0" err="1" smtClean="0">
                <a:solidFill>
                  <a:schemeClr val="tx1"/>
                </a:solidFill>
              </a:rPr>
              <a:t>заттар</a:t>
            </a:r>
            <a:r>
              <a:rPr lang="ru-RU" dirty="0" smtClean="0">
                <a:solidFill>
                  <a:schemeClr val="tx1"/>
                </a:solidFill>
              </a:rPr>
              <a:t>.</a:t>
            </a:r>
          </a:p>
          <a:p>
            <a:endParaRPr lang="ru-RU" dirty="0"/>
          </a:p>
        </p:txBody>
      </p:sp>
    </p:spTree>
    <p:extLst>
      <p:ext uri="{BB962C8B-B14F-4D97-AF65-F5344CB8AC3E}">
        <p14:creationId xmlns:p14="http://schemas.microsoft.com/office/powerpoint/2010/main" xmlns="" val="3067323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5780" y="132678"/>
            <a:ext cx="8938261" cy="1400530"/>
          </a:xfrm>
        </p:spPr>
        <p:txBody>
          <a:bodyPr/>
          <a:lstStyle/>
          <a:p>
            <a:r>
              <a:rPr lang="kk-KZ" dirty="0" smtClean="0"/>
              <a:t>Топырақ құрылысы</a:t>
            </a:r>
            <a:br>
              <a:rPr lang="kk-KZ" dirty="0" smtClean="0"/>
            </a:br>
            <a:r>
              <a:rPr lang="ru-RU" sz="2000" i="1" u="sng" dirty="0" err="1" smtClean="0">
                <a:solidFill>
                  <a:schemeClr val="tx1"/>
                </a:solidFill>
              </a:rPr>
              <a:t>Топырақтың</a:t>
            </a:r>
            <a:r>
              <a:rPr lang="ru-RU" sz="2000" i="1" u="sng" dirty="0" smtClean="0">
                <a:solidFill>
                  <a:schemeClr val="tx1"/>
                </a:solidFill>
              </a:rPr>
              <a:t> </a:t>
            </a:r>
            <a:r>
              <a:rPr lang="ru-RU" sz="2000" i="1" u="sng" dirty="0" err="1">
                <a:solidFill>
                  <a:schemeClr val="tx1"/>
                </a:solidFill>
              </a:rPr>
              <a:t>құрылысы</a:t>
            </a:r>
            <a:r>
              <a:rPr lang="ru-RU" sz="2000" i="1" u="sng" dirty="0">
                <a:solidFill>
                  <a:schemeClr val="tx1"/>
                </a:solidFill>
              </a:rPr>
              <a:t> </a:t>
            </a:r>
            <a:r>
              <a:rPr lang="ru-RU" sz="2000" i="1" u="sng" dirty="0" err="1" smtClean="0">
                <a:solidFill>
                  <a:schemeClr val="tx1"/>
                </a:solidFill>
              </a:rPr>
              <a:t>дегеніміз</a:t>
            </a:r>
            <a:r>
              <a:rPr lang="ru-RU" sz="2000" i="1" u="sng" dirty="0" smtClean="0">
                <a:solidFill>
                  <a:schemeClr val="tx1"/>
                </a:solidFill>
              </a:rPr>
              <a:t> </a:t>
            </a:r>
            <a:r>
              <a:rPr lang="ru-RU" sz="2000" dirty="0" smtClean="0"/>
              <a:t>- </a:t>
            </a:r>
            <a:r>
              <a:rPr lang="ru-RU" sz="2000" dirty="0" err="1" smtClean="0"/>
              <a:t>топырақ</a:t>
            </a:r>
            <a:r>
              <a:rPr lang="ru-RU" sz="2000" dirty="0" smtClean="0"/>
              <a:t> </a:t>
            </a:r>
            <a:r>
              <a:rPr lang="ru-RU" sz="2000" dirty="0" err="1"/>
              <a:t>кескінің</a:t>
            </a:r>
            <a:r>
              <a:rPr lang="ru-RU" sz="2000" dirty="0"/>
              <a:t> </a:t>
            </a:r>
            <a:r>
              <a:rPr lang="ru-RU" sz="2000" dirty="0" err="1"/>
              <a:t>құрайтын</a:t>
            </a:r>
            <a:r>
              <a:rPr lang="ru-RU" sz="2000" dirty="0"/>
              <a:t> </a:t>
            </a:r>
            <a:r>
              <a:rPr lang="ru-RU" sz="2000" dirty="0" err="1"/>
              <a:t>генетикалық</a:t>
            </a:r>
            <a:r>
              <a:rPr lang="ru-RU" sz="2000" dirty="0"/>
              <a:t> </a:t>
            </a:r>
            <a:r>
              <a:rPr lang="ru-RU" sz="2000" dirty="0" err="1"/>
              <a:t>қабаттарының</a:t>
            </a:r>
            <a:r>
              <a:rPr lang="ru-RU" sz="2000" dirty="0"/>
              <a:t> </a:t>
            </a:r>
            <a:r>
              <a:rPr lang="ru-RU" sz="2000" dirty="0" err="1"/>
              <a:t>үйлесімі</a:t>
            </a:r>
            <a:r>
              <a:rPr lang="ru-RU" sz="2000" dirty="0"/>
              <a:t>. </a:t>
            </a:r>
            <a:r>
              <a:rPr lang="ru-RU" sz="2000" dirty="0" err="1"/>
              <a:t>Әр</a:t>
            </a:r>
            <a:r>
              <a:rPr lang="ru-RU" sz="2000" dirty="0"/>
              <a:t> </a:t>
            </a:r>
            <a:r>
              <a:rPr lang="ru-RU" sz="2000" dirty="0" err="1"/>
              <a:t>түрлі</a:t>
            </a:r>
            <a:r>
              <a:rPr lang="ru-RU" sz="2000" dirty="0"/>
              <a:t> </a:t>
            </a:r>
            <a:r>
              <a:rPr lang="ru-RU" sz="2000" dirty="0" err="1"/>
              <a:t>топырақта</a:t>
            </a:r>
            <a:r>
              <a:rPr lang="ru-RU" sz="2000" dirty="0"/>
              <a:t> </a:t>
            </a:r>
            <a:r>
              <a:rPr lang="ru-RU" sz="2000" dirty="0" err="1"/>
              <a:t>бұл</a:t>
            </a:r>
            <a:r>
              <a:rPr lang="ru-RU" sz="2000" dirty="0"/>
              <a:t> </a:t>
            </a:r>
            <a:r>
              <a:rPr lang="ru-RU" sz="2000" dirty="0" err="1"/>
              <a:t>үйлесім</a:t>
            </a:r>
            <a:r>
              <a:rPr lang="ru-RU" sz="2000" dirty="0"/>
              <a:t> </a:t>
            </a:r>
            <a:r>
              <a:rPr lang="ru-RU" sz="2000" dirty="0" err="1"/>
              <a:t>әр</a:t>
            </a:r>
            <a:r>
              <a:rPr lang="ru-RU" sz="2000" dirty="0"/>
              <a:t> </a:t>
            </a:r>
            <a:r>
              <a:rPr lang="ru-RU" sz="2000" dirty="0" err="1"/>
              <a:t>түрлі</a:t>
            </a:r>
            <a:r>
              <a:rPr lang="ru-RU" sz="2000" dirty="0"/>
              <a:t>.  </a:t>
            </a:r>
            <a:r>
              <a:rPr lang="ru-RU" sz="2000" dirty="0" err="1"/>
              <a:t>Топырақтың</a:t>
            </a:r>
            <a:r>
              <a:rPr lang="ru-RU" sz="2000" dirty="0"/>
              <a:t> </a:t>
            </a:r>
            <a:r>
              <a:rPr lang="ru-RU" sz="2000" dirty="0" err="1"/>
              <a:t>басым</a:t>
            </a:r>
            <a:r>
              <a:rPr lang="ru-RU" sz="2000" dirty="0"/>
              <a:t> </a:t>
            </a:r>
            <a:r>
              <a:rPr lang="ru-RU" sz="2000" dirty="0" err="1"/>
              <a:t>көпшілігінде</a:t>
            </a:r>
            <a:r>
              <a:rPr lang="ru-RU" sz="2000" dirty="0"/>
              <a:t>  </a:t>
            </a:r>
            <a:r>
              <a:rPr lang="ru-RU" sz="2000" dirty="0" err="1"/>
              <a:t>қабаттар</a:t>
            </a:r>
            <a:r>
              <a:rPr lang="ru-RU" sz="2000" dirty="0"/>
              <a:t> </a:t>
            </a:r>
            <a:r>
              <a:rPr lang="ru-RU" sz="2000" dirty="0" err="1"/>
              <a:t>төмендегідей</a:t>
            </a:r>
            <a:r>
              <a:rPr lang="ru-RU" sz="2000" dirty="0"/>
              <a:t> </a:t>
            </a:r>
            <a:r>
              <a:rPr lang="ru-RU" sz="2000" dirty="0" err="1"/>
              <a:t>орналасады</a:t>
            </a:r>
            <a:r>
              <a:rPr lang="ru-RU" sz="2000" dirty="0"/>
              <a:t>:</a:t>
            </a:r>
          </a:p>
        </p:txBody>
      </p:sp>
      <p:sp>
        <p:nvSpPr>
          <p:cNvPr id="3" name="Объект 2"/>
          <p:cNvSpPr>
            <a:spLocks noGrp="1"/>
          </p:cNvSpPr>
          <p:nvPr>
            <p:ph idx="1"/>
          </p:nvPr>
        </p:nvSpPr>
        <p:spPr>
          <a:xfrm>
            <a:off x="406082" y="2281518"/>
            <a:ext cx="11092498" cy="4195481"/>
          </a:xfrm>
        </p:spPr>
        <p:txBody>
          <a:bodyPr>
            <a:normAutofit lnSpcReduction="10000"/>
          </a:bodyPr>
          <a:lstStyle/>
          <a:p>
            <a:r>
              <a:rPr lang="ru-RU" dirty="0">
                <a:solidFill>
                  <a:srgbClr val="FF0000"/>
                </a:solidFill>
              </a:rPr>
              <a:t>А-</a:t>
            </a:r>
            <a:r>
              <a:rPr lang="ru-RU" dirty="0" err="1">
                <a:solidFill>
                  <a:srgbClr val="FF0000"/>
                </a:solidFill>
              </a:rPr>
              <a:t>қабаты</a:t>
            </a:r>
            <a:r>
              <a:rPr lang="ru-RU" dirty="0">
                <a:solidFill>
                  <a:srgbClr val="FF0000"/>
                </a:solidFill>
              </a:rPr>
              <a:t>-</a:t>
            </a:r>
            <a:r>
              <a:rPr lang="ru-RU" dirty="0" err="1">
                <a:solidFill>
                  <a:srgbClr val="FF0000"/>
                </a:solidFill>
              </a:rPr>
              <a:t>шірік</a:t>
            </a:r>
            <a:r>
              <a:rPr lang="ru-RU" dirty="0">
                <a:solidFill>
                  <a:srgbClr val="FF0000"/>
                </a:solidFill>
              </a:rPr>
              <a:t> </a:t>
            </a:r>
            <a:r>
              <a:rPr lang="ru-RU" dirty="0" err="1">
                <a:solidFill>
                  <a:srgbClr val="FF0000"/>
                </a:solidFill>
              </a:rPr>
              <a:t>қабат</a:t>
            </a:r>
            <a:r>
              <a:rPr lang="ru-RU" dirty="0"/>
              <a:t>. </a:t>
            </a:r>
            <a:r>
              <a:rPr lang="ru-RU" dirty="0" err="1">
                <a:solidFill>
                  <a:schemeClr val="bg1"/>
                </a:solidFill>
                <a:latin typeface="Times New Roman" panose="02020603050405020304" pitchFamily="18" charset="0"/>
                <a:cs typeface="Times New Roman" panose="02020603050405020304" pitchFamily="18" charset="0"/>
              </a:rPr>
              <a:t>Ол</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топырақтың</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астыңғы</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қабатында</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органикалық</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заттардың</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көптігімен</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түсінің</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қоңырлау</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болуымен</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ерекшеленеді</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Бұл</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қабатта</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күл</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заттары</a:t>
            </a:r>
            <a:r>
              <a:rPr lang="ru-RU" dirty="0">
                <a:solidFill>
                  <a:schemeClr val="bg1"/>
                </a:solidFill>
                <a:latin typeface="Times New Roman" panose="02020603050405020304" pitchFamily="18" charset="0"/>
                <a:cs typeface="Times New Roman" panose="02020603050405020304" pitchFamily="18" charset="0"/>
              </a:rPr>
              <a:t> мен </a:t>
            </a:r>
            <a:r>
              <a:rPr lang="ru-RU" dirty="0" err="1">
                <a:solidFill>
                  <a:schemeClr val="bg1"/>
                </a:solidFill>
                <a:latin typeface="Times New Roman" panose="02020603050405020304" pitchFamily="18" charset="0"/>
                <a:cs typeface="Times New Roman" panose="02020603050405020304" pitchFamily="18" charset="0"/>
              </a:rPr>
              <a:t>қарашірік</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жиналады</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Қара</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топырақты</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жерлерде</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шірік</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қабаты</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қара</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түсті</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орманның</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сұр</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топырағында</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ашық</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сұрдан</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күңгірт</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сұр</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түске</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дейін</a:t>
            </a:r>
            <a:r>
              <a:rPr lang="ru-RU" dirty="0">
                <a:solidFill>
                  <a:schemeClr val="bg1"/>
                </a:solidFill>
                <a:latin typeface="Times New Roman" panose="02020603050405020304" pitchFamily="18" charset="0"/>
                <a:cs typeface="Times New Roman" panose="02020603050405020304" pitchFamily="18" charset="0"/>
              </a:rPr>
              <a:t>, ал </a:t>
            </a:r>
            <a:r>
              <a:rPr lang="ru-RU" dirty="0" err="1">
                <a:solidFill>
                  <a:schemeClr val="bg1"/>
                </a:solidFill>
                <a:latin typeface="Times New Roman" panose="02020603050405020304" pitchFamily="18" charset="0"/>
                <a:cs typeface="Times New Roman" panose="02020603050405020304" pitchFamily="18" charset="0"/>
              </a:rPr>
              <a:t>қызыл</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қоңыр</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топырақтарда</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қоңыр</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сұр</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түсті</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болады</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Қабат</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өз</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кезегінде</a:t>
            </a:r>
            <a:r>
              <a:rPr lang="ru-RU" dirty="0">
                <a:solidFill>
                  <a:schemeClr val="bg1"/>
                </a:solidFill>
                <a:latin typeface="Times New Roman" panose="02020603050405020304" pitchFamily="18" charset="0"/>
                <a:cs typeface="Times New Roman" panose="02020603050405020304" pitchFamily="18" charset="0"/>
              </a:rPr>
              <a:t> А1,А2, </a:t>
            </a:r>
            <a:r>
              <a:rPr lang="ru-RU" dirty="0" err="1">
                <a:solidFill>
                  <a:schemeClr val="bg1"/>
                </a:solidFill>
                <a:latin typeface="Times New Roman" panose="02020603050405020304" pitchFamily="18" charset="0"/>
                <a:cs typeface="Times New Roman" panose="02020603050405020304" pitchFamily="18" charset="0"/>
              </a:rPr>
              <a:t>т.б</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қабатшаларға</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бөлінеді</a:t>
            </a:r>
            <a:r>
              <a:rPr lang="ru-RU" dirty="0">
                <a:solidFill>
                  <a:schemeClr val="bg1"/>
                </a:solidFill>
                <a:latin typeface="Times New Roman" panose="02020603050405020304" pitchFamily="18" charset="0"/>
                <a:cs typeface="Times New Roman" panose="02020603050405020304" pitchFamily="18" charset="0"/>
              </a:rPr>
              <a:t>.</a:t>
            </a:r>
          </a:p>
          <a:p>
            <a:r>
              <a:rPr lang="ru-RU" dirty="0" smtClean="0">
                <a:solidFill>
                  <a:srgbClr val="FF0000"/>
                </a:solidFill>
              </a:rPr>
              <a:t>Н-</a:t>
            </a:r>
            <a:r>
              <a:rPr lang="ru-RU" dirty="0" err="1" smtClean="0">
                <a:solidFill>
                  <a:srgbClr val="FF0000"/>
                </a:solidFill>
              </a:rPr>
              <a:t>қабаты</a:t>
            </a:r>
            <a:r>
              <a:rPr lang="ru-RU" dirty="0" smtClean="0">
                <a:solidFill>
                  <a:srgbClr val="FF0000"/>
                </a:solidFill>
              </a:rPr>
              <a:t>-</a:t>
            </a:r>
            <a:r>
              <a:rPr lang="ru-RU" dirty="0" err="1" smtClean="0">
                <a:solidFill>
                  <a:srgbClr val="FF0000"/>
                </a:solidFill>
              </a:rPr>
              <a:t>шайылатын</a:t>
            </a:r>
            <a:r>
              <a:rPr lang="ru-RU" dirty="0" smtClean="0">
                <a:solidFill>
                  <a:srgbClr val="FF0000"/>
                </a:solidFill>
              </a:rPr>
              <a:t>.</a:t>
            </a:r>
            <a:r>
              <a:rPr lang="ru-RU" dirty="0" smtClean="0"/>
              <a:t> </a:t>
            </a:r>
            <a:r>
              <a:rPr lang="ru-RU" dirty="0" err="1">
                <a:solidFill>
                  <a:schemeClr val="bg1"/>
                </a:solidFill>
                <a:latin typeface="Times New Roman" panose="02020603050405020304" pitchFamily="18" charset="0"/>
                <a:cs typeface="Times New Roman" panose="02020603050405020304" pitchFamily="18" charset="0"/>
              </a:rPr>
              <a:t>аналық</a:t>
            </a:r>
            <a:r>
              <a:rPr lang="ru-RU" dirty="0">
                <a:solidFill>
                  <a:schemeClr val="bg1"/>
                </a:solidFill>
                <a:latin typeface="Times New Roman" panose="02020603050405020304" pitchFamily="18" charset="0"/>
                <a:cs typeface="Times New Roman" panose="02020603050405020304" pitchFamily="18" charset="0"/>
              </a:rPr>
              <a:t> тау </a:t>
            </a:r>
            <a:r>
              <a:rPr lang="ru-RU" dirty="0" err="1">
                <a:solidFill>
                  <a:schemeClr val="bg1"/>
                </a:solidFill>
                <a:latin typeface="Times New Roman" panose="02020603050405020304" pitchFamily="18" charset="0"/>
                <a:cs typeface="Times New Roman" panose="02020603050405020304" pitchFamily="18" charset="0"/>
              </a:rPr>
              <a:t>жынысына</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өту</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қабаты</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оның</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үстіңгі</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қабаттан</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айырмашылығы-бұл</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қабатта</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қарашірік</a:t>
            </a:r>
            <a:r>
              <a:rPr lang="ru-RU" dirty="0">
                <a:solidFill>
                  <a:schemeClr val="bg1"/>
                </a:solidFill>
                <a:latin typeface="Times New Roman" panose="02020603050405020304" pitchFamily="18" charset="0"/>
                <a:cs typeface="Times New Roman" panose="02020603050405020304" pitchFamily="18" charset="0"/>
              </a:rPr>
              <a:t> аз </a:t>
            </a:r>
            <a:r>
              <a:rPr lang="ru-RU" dirty="0" err="1">
                <a:solidFill>
                  <a:schemeClr val="bg1"/>
                </a:solidFill>
                <a:latin typeface="Times New Roman" panose="02020603050405020304" pitchFamily="18" charset="0"/>
                <a:cs typeface="Times New Roman" panose="02020603050405020304" pitchFamily="18" charset="0"/>
              </a:rPr>
              <a:t>болады</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және</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бірлі</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жарым</a:t>
            </a:r>
            <a:r>
              <a:rPr lang="ru-RU" dirty="0">
                <a:solidFill>
                  <a:schemeClr val="bg1"/>
                </a:solidFill>
                <a:latin typeface="Times New Roman" panose="02020603050405020304" pitchFamily="18" charset="0"/>
                <a:cs typeface="Times New Roman" panose="02020603050405020304" pitchFamily="18" charset="0"/>
              </a:rPr>
              <a:t> шала </a:t>
            </a:r>
            <a:r>
              <a:rPr lang="ru-RU" dirty="0" err="1">
                <a:solidFill>
                  <a:schemeClr val="bg1"/>
                </a:solidFill>
                <a:latin typeface="Times New Roman" panose="02020603050405020304" pitchFamily="18" charset="0"/>
                <a:cs typeface="Times New Roman" panose="02020603050405020304" pitchFamily="18" charset="0"/>
              </a:rPr>
              <a:t>тотықтар</a:t>
            </a:r>
            <a:r>
              <a:rPr lang="ru-RU" dirty="0">
                <a:solidFill>
                  <a:schemeClr val="bg1"/>
                </a:solidFill>
                <a:latin typeface="Times New Roman" panose="02020603050405020304" pitchFamily="18" charset="0"/>
                <a:cs typeface="Times New Roman" panose="02020603050405020304" pitchFamily="18" charset="0"/>
              </a:rPr>
              <a:t> мен </a:t>
            </a:r>
            <a:r>
              <a:rPr lang="ru-RU" dirty="0" err="1">
                <a:solidFill>
                  <a:schemeClr val="bg1"/>
                </a:solidFill>
                <a:latin typeface="Times New Roman" panose="02020603050405020304" pitchFamily="18" charset="0"/>
                <a:cs typeface="Times New Roman" panose="02020603050405020304" pitchFamily="18" charset="0"/>
              </a:rPr>
              <a:t>минералды</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тұздар</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жиналады</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Сыртқы</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белгілеріне</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байланысты</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түрі</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құрылымы</a:t>
            </a:r>
            <a:r>
              <a:rPr lang="ru-RU" dirty="0">
                <a:solidFill>
                  <a:schemeClr val="bg1"/>
                </a:solidFill>
                <a:latin typeface="Times New Roman" panose="02020603050405020304" pitchFamily="18" charset="0"/>
                <a:cs typeface="Times New Roman" panose="02020603050405020304" pitchFamily="18" charset="0"/>
              </a:rPr>
              <a:t>) оны </a:t>
            </a:r>
            <a:r>
              <a:rPr lang="ru-RU" dirty="0" err="1">
                <a:solidFill>
                  <a:schemeClr val="bg1"/>
                </a:solidFill>
                <a:latin typeface="Times New Roman" panose="02020603050405020304" pitchFamily="18" charset="0"/>
                <a:cs typeface="Times New Roman" panose="02020603050405020304" pitchFamily="18" charset="0"/>
              </a:rPr>
              <a:t>бірнеше</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жанама</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қабаттарға</a:t>
            </a:r>
            <a:r>
              <a:rPr lang="ru-RU" dirty="0">
                <a:solidFill>
                  <a:schemeClr val="bg1"/>
                </a:solidFill>
                <a:latin typeface="Times New Roman" panose="02020603050405020304" pitchFamily="18" charset="0"/>
                <a:cs typeface="Times New Roman" panose="02020603050405020304" pitchFamily="18" charset="0"/>
              </a:rPr>
              <a:t> (Н1,Н2, </a:t>
            </a:r>
            <a:r>
              <a:rPr lang="ru-RU" dirty="0" err="1">
                <a:solidFill>
                  <a:schemeClr val="bg1"/>
                </a:solidFill>
                <a:latin typeface="Times New Roman" panose="02020603050405020304" pitchFamily="18" charset="0"/>
                <a:cs typeface="Times New Roman" panose="02020603050405020304" pitchFamily="18" charset="0"/>
              </a:rPr>
              <a:t>т.б</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бөлуге</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болады</a:t>
            </a:r>
            <a:r>
              <a:rPr lang="ru-RU" dirty="0">
                <a:solidFill>
                  <a:schemeClr val="bg1"/>
                </a:solidFill>
                <a:latin typeface="Times New Roman" panose="02020603050405020304" pitchFamily="18" charset="0"/>
                <a:cs typeface="Times New Roman" panose="02020603050405020304" pitchFamily="18" charset="0"/>
              </a:rPr>
              <a:t>.</a:t>
            </a:r>
          </a:p>
          <a:p>
            <a:r>
              <a:rPr lang="ru-RU" dirty="0" smtClean="0">
                <a:solidFill>
                  <a:srgbClr val="FF0000"/>
                </a:solidFill>
              </a:rPr>
              <a:t>С-</a:t>
            </a:r>
            <a:r>
              <a:rPr lang="ru-RU" dirty="0" err="1" smtClean="0">
                <a:solidFill>
                  <a:srgbClr val="FF0000"/>
                </a:solidFill>
              </a:rPr>
              <a:t>қабаты</a:t>
            </a:r>
            <a:r>
              <a:rPr lang="en-US" dirty="0" smtClean="0">
                <a:solidFill>
                  <a:srgbClr val="FF0000"/>
                </a:solidFill>
              </a:rPr>
              <a:t>.</a:t>
            </a:r>
            <a:r>
              <a:rPr lang="ru-RU" dirty="0" smtClean="0"/>
              <a:t> </a:t>
            </a:r>
            <a:r>
              <a:rPr lang="ru-RU" dirty="0" err="1">
                <a:solidFill>
                  <a:schemeClr val="bg1"/>
                </a:solidFill>
                <a:latin typeface="Times New Roman" panose="02020603050405020304" pitchFamily="18" charset="0"/>
                <a:cs typeface="Times New Roman" panose="02020603050405020304" pitchFamily="18" charset="0"/>
              </a:rPr>
              <a:t>топырақ</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түзілу</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процесі</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кезінде</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мүлде</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қозғалмаған</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немесе</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аздап</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қана</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қозғалған</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аналық</a:t>
            </a:r>
            <a:r>
              <a:rPr lang="ru-RU" dirty="0">
                <a:solidFill>
                  <a:schemeClr val="bg1"/>
                </a:solidFill>
                <a:latin typeface="Times New Roman" panose="02020603050405020304" pitchFamily="18" charset="0"/>
                <a:cs typeface="Times New Roman" panose="02020603050405020304" pitchFamily="18" charset="0"/>
              </a:rPr>
              <a:t> тау </a:t>
            </a:r>
            <a:r>
              <a:rPr lang="ru-RU" dirty="0" err="1">
                <a:solidFill>
                  <a:schemeClr val="bg1"/>
                </a:solidFill>
                <a:latin typeface="Times New Roman" panose="02020603050405020304" pitchFamily="18" charset="0"/>
                <a:cs typeface="Times New Roman" panose="02020603050405020304" pitchFamily="18" charset="0"/>
              </a:rPr>
              <a:t>жынысы</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қабаты</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Әрбір</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қабаттың</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қалындығы</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әр</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түрлі</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және</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бірқатар</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морфологиялық</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белгілерімен</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ерекшеленеді</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Олардың</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басты</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морфологиялық</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белгілері-түсі</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құрылымы</a:t>
            </a:r>
            <a:r>
              <a:rPr lang="ru-RU" dirty="0">
                <a:solidFill>
                  <a:schemeClr val="bg1"/>
                </a:solidFill>
                <a:latin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cs typeface="Times New Roman" panose="02020603050405020304" pitchFamily="18" charset="0"/>
              </a:rPr>
              <a:t>құрылысы</a:t>
            </a:r>
            <a:r>
              <a:rPr lang="ru-RU" dirty="0">
                <a:solidFill>
                  <a:schemeClr val="bg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2715019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4350" y="258408"/>
            <a:ext cx="9852659" cy="1400530"/>
          </a:xfrm>
        </p:spPr>
        <p:txBody>
          <a:bodyPr/>
          <a:lstStyle/>
          <a:p>
            <a:r>
              <a:rPr lang="kk-KZ" dirty="0" smtClean="0"/>
              <a:t>Топырақ маңызы</a:t>
            </a:r>
            <a:br>
              <a:rPr lang="kk-KZ" dirty="0" smtClean="0"/>
            </a:br>
            <a:r>
              <a:rPr lang="kk-KZ" sz="2400" dirty="0"/>
              <a:t>Т</a:t>
            </a:r>
            <a:r>
              <a:rPr lang="kk-KZ" sz="2400" dirty="0" smtClean="0"/>
              <a:t>опырақтың адамзат үшін маңызын айтып жеткңзу өте қиын, оны ауыл шаруаышлығында және құрылыста деп бөлуге болады:</a:t>
            </a:r>
            <a:endParaRPr lang="ru-RU" sz="2400" dirty="0"/>
          </a:p>
        </p:txBody>
      </p:sp>
      <p:sp>
        <p:nvSpPr>
          <p:cNvPr id="3" name="Объект 2"/>
          <p:cNvSpPr>
            <a:spLocks noGrp="1"/>
          </p:cNvSpPr>
          <p:nvPr>
            <p:ph sz="half" idx="1"/>
          </p:nvPr>
        </p:nvSpPr>
        <p:spPr>
          <a:xfrm>
            <a:off x="1044340" y="2254885"/>
            <a:ext cx="4396339" cy="4195763"/>
          </a:xfrm>
        </p:spPr>
        <p:txBody>
          <a:bodyPr/>
          <a:lstStyle/>
          <a:p>
            <a:r>
              <a:rPr lang="kk-KZ" dirty="0"/>
              <a:t>а</a:t>
            </a:r>
            <a:r>
              <a:rPr lang="kk-KZ" dirty="0" smtClean="0"/>
              <a:t>уыл шаруашылығында</a:t>
            </a:r>
          </a:p>
          <a:p>
            <a:pPr marL="0" indent="0">
              <a:buNone/>
            </a:pPr>
            <a:endParaRPr lang="kk-KZ" dirty="0"/>
          </a:p>
          <a:p>
            <a:pPr marL="0" indent="0">
              <a:buNone/>
            </a:pPr>
            <a:endParaRPr lang="kk-KZ" dirty="0" smtClean="0"/>
          </a:p>
          <a:p>
            <a:pPr marL="0" indent="0" algn="ctr">
              <a:buNone/>
            </a:pPr>
            <a:r>
              <a:rPr lang="kk-KZ" dirty="0" smtClean="0"/>
              <a:t>Топырақ – ауыл шаруашылығының маңызды кұралы, себебі ауыл шаруашылығы онсыз еш өнім бере алмасы анық</a:t>
            </a:r>
            <a:endParaRPr lang="ru-RU" dirty="0"/>
          </a:p>
        </p:txBody>
      </p:sp>
      <p:sp>
        <p:nvSpPr>
          <p:cNvPr id="4" name="Объект 3"/>
          <p:cNvSpPr>
            <a:spLocks noGrp="1"/>
          </p:cNvSpPr>
          <p:nvPr>
            <p:ph sz="half" idx="2"/>
          </p:nvPr>
        </p:nvSpPr>
        <p:spPr>
          <a:xfrm>
            <a:off x="5970668" y="2250403"/>
            <a:ext cx="4396341" cy="4200245"/>
          </a:xfrm>
        </p:spPr>
        <p:txBody>
          <a:bodyPr/>
          <a:lstStyle/>
          <a:p>
            <a:r>
              <a:rPr lang="kk-KZ" dirty="0"/>
              <a:t>қ</a:t>
            </a:r>
            <a:r>
              <a:rPr lang="kk-KZ" dirty="0" smtClean="0"/>
              <a:t>ұрылыста</a:t>
            </a:r>
          </a:p>
          <a:p>
            <a:pPr marL="0" indent="0">
              <a:buNone/>
            </a:pPr>
            <a:endParaRPr lang="kk-KZ" dirty="0" smtClean="0"/>
          </a:p>
          <a:p>
            <a:pPr marL="0" indent="0">
              <a:buNone/>
            </a:pPr>
            <a:endParaRPr lang="kk-KZ" dirty="0" smtClean="0"/>
          </a:p>
          <a:p>
            <a:pPr marL="0" indent="0" algn="ctr">
              <a:buNone/>
            </a:pPr>
            <a:r>
              <a:rPr lang="ru-RU" dirty="0" err="1"/>
              <a:t>Қ</a:t>
            </a:r>
            <a:r>
              <a:rPr lang="ru-RU" dirty="0" err="1" smtClean="0"/>
              <a:t>ұрылыс</a:t>
            </a:r>
            <a:r>
              <a:rPr lang="ru-RU" dirty="0" smtClean="0"/>
              <a:t> </a:t>
            </a:r>
            <a:r>
              <a:rPr lang="ru-RU" dirty="0" err="1"/>
              <a:t>салғанда</a:t>
            </a:r>
            <a:r>
              <a:rPr lang="ru-RU" dirty="0"/>
              <a:t> – </a:t>
            </a:r>
            <a:r>
              <a:rPr lang="ru-RU" dirty="0" err="1"/>
              <a:t>инженерлік</a:t>
            </a:r>
            <a:r>
              <a:rPr lang="ru-RU" dirty="0"/>
              <a:t> </a:t>
            </a:r>
            <a:r>
              <a:rPr lang="ru-RU" dirty="0" err="1"/>
              <a:t>құрылғылардың</a:t>
            </a:r>
            <a:r>
              <a:rPr lang="ru-RU" dirty="0"/>
              <a:t> </a:t>
            </a:r>
            <a:r>
              <a:rPr lang="ru-RU" dirty="0" err="1"/>
              <a:t>іргетасының</a:t>
            </a:r>
            <a:r>
              <a:rPr lang="ru-RU" dirty="0"/>
              <a:t> </a:t>
            </a:r>
            <a:r>
              <a:rPr lang="ru-RU" dirty="0" err="1"/>
              <a:t>негізгі</a:t>
            </a:r>
            <a:r>
              <a:rPr lang="ru-RU" dirty="0"/>
              <a:t> </a:t>
            </a:r>
            <a:r>
              <a:rPr lang="ru-RU" dirty="0" err="1"/>
              <a:t>ретінде</a:t>
            </a:r>
            <a:r>
              <a:rPr lang="ru-RU" dirty="0"/>
              <a:t> </a:t>
            </a:r>
            <a:r>
              <a:rPr lang="ru-RU" dirty="0" err="1"/>
              <a:t>және</a:t>
            </a:r>
            <a:r>
              <a:rPr lang="ru-RU" dirty="0"/>
              <a:t> </a:t>
            </a:r>
            <a:r>
              <a:rPr lang="ru-RU" dirty="0" err="1"/>
              <a:t>жол</a:t>
            </a:r>
            <a:r>
              <a:rPr lang="ru-RU" dirty="0"/>
              <a:t> </a:t>
            </a:r>
            <a:r>
              <a:rPr lang="ru-RU" dirty="0" err="1"/>
              <a:t>салуда</a:t>
            </a:r>
            <a:r>
              <a:rPr lang="ru-RU" dirty="0"/>
              <a:t> </a:t>
            </a:r>
            <a:r>
              <a:rPr lang="ru-RU" dirty="0" err="1"/>
              <a:t>гидротехникалық</a:t>
            </a:r>
            <a:r>
              <a:rPr lang="ru-RU" dirty="0"/>
              <a:t> </a:t>
            </a:r>
            <a:r>
              <a:rPr lang="ru-RU" dirty="0" err="1"/>
              <a:t>құрылыста</a:t>
            </a:r>
            <a:r>
              <a:rPr lang="ru-RU" dirty="0"/>
              <a:t> </a:t>
            </a:r>
            <a:r>
              <a:rPr lang="ru-RU" dirty="0" err="1"/>
              <a:t>құрылыс</a:t>
            </a:r>
            <a:r>
              <a:rPr lang="ru-RU" dirty="0"/>
              <a:t> материалы </a:t>
            </a:r>
            <a:r>
              <a:rPr lang="ru-RU" dirty="0" err="1"/>
              <a:t>ретінде</a:t>
            </a:r>
            <a:r>
              <a:rPr lang="ru-RU" dirty="0"/>
              <a:t> </a:t>
            </a:r>
            <a:r>
              <a:rPr lang="ru-RU" dirty="0" err="1"/>
              <a:t>маңызы</a:t>
            </a:r>
            <a:r>
              <a:rPr lang="ru-RU" dirty="0"/>
              <a:t> </a:t>
            </a:r>
            <a:r>
              <a:rPr lang="ru-RU" dirty="0" err="1"/>
              <a:t>зор</a:t>
            </a:r>
            <a:r>
              <a:rPr lang="ru-RU" dirty="0"/>
              <a:t>.</a:t>
            </a:r>
          </a:p>
        </p:txBody>
      </p:sp>
      <p:cxnSp>
        <p:nvCxnSpPr>
          <p:cNvPr id="6" name="Прямая со стрелкой 5"/>
          <p:cNvCxnSpPr/>
          <p:nvPr/>
        </p:nvCxnSpPr>
        <p:spPr>
          <a:xfrm flipH="1">
            <a:off x="2777490" y="2697480"/>
            <a:ext cx="22860" cy="411480"/>
          </a:xfrm>
          <a:prstGeom prst="straightConnector1">
            <a:avLst/>
          </a:prstGeom>
          <a:ln>
            <a:solidFill>
              <a:schemeClr val="tx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a:off x="7119535" y="2697480"/>
            <a:ext cx="108587" cy="411480"/>
          </a:xfrm>
          <a:prstGeom prst="straightConnector1">
            <a:avLst/>
          </a:prstGeom>
          <a:ln>
            <a:solidFill>
              <a:schemeClr val="tx2">
                <a:lumMod val="1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26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9404723" cy="1021752"/>
          </a:xfrm>
        </p:spPr>
        <p:txBody>
          <a:bodyPr/>
          <a:lstStyle/>
          <a:p>
            <a:r>
              <a:rPr lang="ru-RU" dirty="0" err="1"/>
              <a:t>Топырақтың</a:t>
            </a:r>
            <a:r>
              <a:rPr lang="ru-RU" dirty="0"/>
              <a:t> </a:t>
            </a:r>
            <a:r>
              <a:rPr lang="ru-RU" dirty="0" err="1"/>
              <a:t>ластануы</a:t>
            </a:r>
            <a:r>
              <a:rPr lang="ru-RU" dirty="0"/>
              <a:t> </a:t>
            </a:r>
            <a:r>
              <a:rPr lang="ru-RU" dirty="0" smtClean="0"/>
              <a:t/>
            </a:r>
            <a:br>
              <a:rPr lang="ru-RU" dirty="0" smtClean="0"/>
            </a:br>
            <a:r>
              <a:rPr lang="ru-RU" dirty="0" smtClean="0"/>
              <a:t/>
            </a:r>
            <a:br>
              <a:rPr lang="ru-RU" dirty="0" smtClean="0"/>
            </a:br>
            <a:r>
              <a:rPr lang="ru-RU" dirty="0" smtClean="0"/>
              <a:t>   </a:t>
            </a:r>
            <a:r>
              <a:rPr lang="ru-RU" sz="2400" b="1" dirty="0" err="1" smtClean="0">
                <a:solidFill>
                  <a:schemeClr val="bg1"/>
                </a:solidFill>
              </a:rPr>
              <a:t>Топырақтың</a:t>
            </a:r>
            <a:r>
              <a:rPr lang="ru-RU" sz="2400" b="1" dirty="0" smtClean="0">
                <a:solidFill>
                  <a:schemeClr val="bg1"/>
                </a:solidFill>
              </a:rPr>
              <a:t> </a:t>
            </a:r>
            <a:r>
              <a:rPr lang="ru-RU" sz="2400" b="1" dirty="0" err="1" smtClean="0">
                <a:solidFill>
                  <a:schemeClr val="bg1"/>
                </a:solidFill>
              </a:rPr>
              <a:t>ластануы</a:t>
            </a:r>
            <a:r>
              <a:rPr lang="ru-RU" sz="2400" dirty="0" smtClean="0"/>
              <a:t>(Загрязнение </a:t>
            </a:r>
            <a:r>
              <a:rPr lang="ru-RU" sz="2400" dirty="0"/>
              <a:t>почвы) — </a:t>
            </a:r>
            <a:r>
              <a:rPr lang="ru-RU" sz="2400" dirty="0" err="1"/>
              <a:t>топырақта</a:t>
            </a:r>
            <a:r>
              <a:rPr lang="ru-RU" sz="2400" dirty="0"/>
              <a:t>, </a:t>
            </a:r>
            <a:r>
              <a:rPr lang="ru-RU" sz="2400" dirty="0" err="1"/>
              <a:t>әдетте</a:t>
            </a:r>
            <a:r>
              <a:rPr lang="ru-RU" sz="2400" dirty="0"/>
              <a:t>, </a:t>
            </a:r>
            <a:r>
              <a:rPr lang="ru-RU" sz="2400" dirty="0" err="1"/>
              <a:t>оған</a:t>
            </a:r>
            <a:r>
              <a:rPr lang="ru-RU" sz="2400" dirty="0"/>
              <a:t> </a:t>
            </a:r>
            <a:r>
              <a:rPr lang="ru-RU" sz="2400" dirty="0" err="1"/>
              <a:t>тән</a:t>
            </a:r>
            <a:r>
              <a:rPr lang="ru-RU" sz="2400" dirty="0"/>
              <a:t> </a:t>
            </a:r>
            <a:r>
              <a:rPr lang="ru-RU" sz="2400" dirty="0" err="1"/>
              <a:t>емес</a:t>
            </a:r>
            <a:r>
              <a:rPr lang="ru-RU" sz="2400" dirty="0"/>
              <a:t> </a:t>
            </a:r>
            <a:r>
              <a:rPr lang="ru-RU" sz="2400" dirty="0" err="1"/>
              <a:t>физикалық</a:t>
            </a:r>
            <a:r>
              <a:rPr lang="ru-RU" sz="2400" dirty="0"/>
              <a:t>, </a:t>
            </a:r>
            <a:r>
              <a:rPr lang="ru-RU" sz="2400" dirty="0" err="1"/>
              <a:t>химиялық</a:t>
            </a:r>
            <a:r>
              <a:rPr lang="ru-RU" sz="2400" dirty="0"/>
              <a:t> </a:t>
            </a:r>
            <a:r>
              <a:rPr lang="ru-RU" sz="2400" dirty="0" err="1"/>
              <a:t>немесе</a:t>
            </a:r>
            <a:r>
              <a:rPr lang="ru-RU" sz="2400" dirty="0"/>
              <a:t> </a:t>
            </a:r>
            <a:r>
              <a:rPr lang="ru-RU" sz="2400" dirty="0" err="1"/>
              <a:t>биологиялық</a:t>
            </a:r>
            <a:r>
              <a:rPr lang="ru-RU" sz="2400" dirty="0"/>
              <a:t> </a:t>
            </a:r>
            <a:r>
              <a:rPr lang="ru-RU" sz="2400" dirty="0" err="1"/>
              <a:t>агенттердің</a:t>
            </a:r>
            <a:r>
              <a:rPr lang="ru-RU" sz="2400" dirty="0"/>
              <a:t> </a:t>
            </a:r>
            <a:r>
              <a:rPr lang="ru-RU" sz="2400" dirty="0" err="1"/>
              <a:t>пайда</a:t>
            </a:r>
            <a:r>
              <a:rPr lang="ru-RU" sz="2400" dirty="0"/>
              <a:t> </a:t>
            </a:r>
            <a:r>
              <a:rPr lang="ru-RU" sz="2400" dirty="0" err="1"/>
              <a:t>болуы</a:t>
            </a:r>
            <a:r>
              <a:rPr lang="ru-RU" sz="2400" dirty="0"/>
              <a:t> </a:t>
            </a:r>
            <a:r>
              <a:rPr lang="ru-RU" sz="2400" dirty="0" err="1"/>
              <a:t>және</a:t>
            </a:r>
            <a:r>
              <a:rPr lang="ru-RU" sz="2400" dirty="0"/>
              <a:t> </a:t>
            </a:r>
            <a:r>
              <a:rPr lang="ru-RU" sz="2400" dirty="0" err="1"/>
              <a:t>енуі</a:t>
            </a:r>
            <a:r>
              <a:rPr lang="ru-RU" sz="2400" dirty="0"/>
              <a:t> </a:t>
            </a:r>
            <a:r>
              <a:rPr lang="ru-RU" sz="2400" dirty="0" err="1"/>
              <a:t>немесе</a:t>
            </a:r>
            <a:r>
              <a:rPr lang="ru-RU" sz="2400" dirty="0"/>
              <a:t> </a:t>
            </a:r>
            <a:r>
              <a:rPr lang="ru-RU" sz="2400" dirty="0" err="1"/>
              <a:t>аталған</a:t>
            </a:r>
            <a:r>
              <a:rPr lang="ru-RU" sz="2400" dirty="0"/>
              <a:t> </a:t>
            </a:r>
            <a:r>
              <a:rPr lang="ru-RU" sz="2400" dirty="0" err="1"/>
              <a:t>агенттердің</a:t>
            </a:r>
            <a:r>
              <a:rPr lang="ru-RU" sz="2400" dirty="0"/>
              <a:t> </a:t>
            </a:r>
            <a:r>
              <a:rPr lang="ru-RU" sz="2400" dirty="0" err="1"/>
              <a:t>концентрациясының</a:t>
            </a:r>
            <a:r>
              <a:rPr lang="ru-RU" sz="2400" dirty="0"/>
              <a:t> </a:t>
            </a:r>
            <a:r>
              <a:rPr lang="ru-RU" sz="2400" dirty="0" err="1"/>
              <a:t>қаралған</a:t>
            </a:r>
            <a:r>
              <a:rPr lang="ru-RU" sz="2400" dirty="0"/>
              <a:t> </a:t>
            </a:r>
            <a:r>
              <a:rPr lang="ru-RU" sz="2400" dirty="0" err="1"/>
              <a:t>мезгілде</a:t>
            </a:r>
            <a:r>
              <a:rPr lang="ru-RU" sz="2400" dirty="0"/>
              <a:t> </a:t>
            </a:r>
            <a:r>
              <a:rPr lang="ru-RU" sz="2400" dirty="0" err="1"/>
              <a:t>табиғи</a:t>
            </a:r>
            <a:r>
              <a:rPr lang="ru-RU" sz="2400" dirty="0"/>
              <a:t> </a:t>
            </a:r>
            <a:r>
              <a:rPr lang="ru-RU" sz="2400" dirty="0" err="1"/>
              <a:t>орташа</a:t>
            </a:r>
            <a:r>
              <a:rPr lang="ru-RU" sz="2400" dirty="0"/>
              <a:t> </a:t>
            </a:r>
            <a:r>
              <a:rPr lang="ru-RU" sz="2400" dirty="0" err="1"/>
              <a:t>жылдық</a:t>
            </a:r>
            <a:r>
              <a:rPr lang="ru-RU" sz="2400" dirty="0"/>
              <a:t> </a:t>
            </a:r>
            <a:r>
              <a:rPr lang="ru-RU" sz="2400" dirty="0" err="1"/>
              <a:t>деңгейінен</a:t>
            </a:r>
            <a:r>
              <a:rPr lang="ru-RU" sz="2400" dirty="0"/>
              <a:t> </a:t>
            </a:r>
            <a:r>
              <a:rPr lang="ru-RU" sz="2400" dirty="0" err="1"/>
              <a:t>асып</a:t>
            </a:r>
            <a:r>
              <a:rPr lang="ru-RU" sz="2400" dirty="0"/>
              <a:t> </a:t>
            </a:r>
            <a:r>
              <a:rPr lang="ru-RU" sz="2400" dirty="0" err="1"/>
              <a:t>түсуі</a:t>
            </a:r>
            <a:r>
              <a:rPr lang="ru-RU" sz="2400" dirty="0"/>
              <a:t>. </a:t>
            </a:r>
            <a:r>
              <a:rPr lang="ru-RU" sz="2400" dirty="0" smtClean="0"/>
              <a:t/>
            </a:r>
            <a:br>
              <a:rPr lang="ru-RU" sz="2400" dirty="0" smtClean="0"/>
            </a:br>
            <a:r>
              <a:rPr lang="ru-RU" sz="2400" dirty="0" smtClean="0"/>
              <a:t/>
            </a:r>
            <a:br>
              <a:rPr lang="ru-RU" sz="2400" dirty="0" smtClean="0"/>
            </a:br>
            <a:r>
              <a:rPr lang="ru-RU" sz="2400" dirty="0" smtClean="0"/>
              <a:t>      </a:t>
            </a:r>
            <a:r>
              <a:rPr lang="ru-RU" sz="2400" dirty="0" err="1" smtClean="0"/>
              <a:t>Топырақтың</a:t>
            </a:r>
            <a:r>
              <a:rPr lang="ru-RU" sz="2400" dirty="0" smtClean="0"/>
              <a:t> </a:t>
            </a:r>
            <a:r>
              <a:rPr lang="ru-RU" sz="2400" dirty="0" err="1"/>
              <a:t>ластануының</a:t>
            </a:r>
            <a:r>
              <a:rPr lang="ru-RU" sz="2400" dirty="0"/>
              <a:t> </a:t>
            </a:r>
            <a:r>
              <a:rPr lang="ru-RU" sz="2400" dirty="0" err="1"/>
              <a:t>көптеген</a:t>
            </a:r>
            <a:r>
              <a:rPr lang="ru-RU" sz="2400" dirty="0"/>
              <a:t> </a:t>
            </a:r>
            <a:r>
              <a:rPr lang="ru-RU" sz="2400" dirty="0" err="1"/>
              <a:t>түрлері</a:t>
            </a:r>
            <a:r>
              <a:rPr lang="ru-RU" sz="2400" dirty="0"/>
              <a:t>, </a:t>
            </a:r>
            <a:r>
              <a:rPr lang="ru-RU" sz="2400" dirty="0" err="1"/>
              <a:t>соның</a:t>
            </a:r>
            <a:r>
              <a:rPr lang="ru-RU" sz="2400" dirty="0"/>
              <a:t> </a:t>
            </a:r>
            <a:r>
              <a:rPr lang="ru-RU" sz="2400" dirty="0" err="1"/>
              <a:t>ішінде</a:t>
            </a:r>
            <a:r>
              <a:rPr lang="ru-RU" sz="2400" dirty="0"/>
              <a:t> </a:t>
            </a:r>
            <a:r>
              <a:rPr lang="ru-RU" sz="2400" b="1" dirty="0" err="1">
                <a:solidFill>
                  <a:schemeClr val="bg1"/>
                </a:solidFill>
              </a:rPr>
              <a:t>радиоактивтік</a:t>
            </a:r>
            <a:r>
              <a:rPr lang="ru-RU" sz="2400" b="1" dirty="0">
                <a:solidFill>
                  <a:schemeClr val="bg1"/>
                </a:solidFill>
              </a:rPr>
              <a:t>, </a:t>
            </a:r>
            <a:r>
              <a:rPr lang="ru-RU" sz="2400" b="1" dirty="0" err="1">
                <a:solidFill>
                  <a:schemeClr val="bg1"/>
                </a:solidFill>
              </a:rPr>
              <a:t>микробтық</a:t>
            </a:r>
            <a:r>
              <a:rPr lang="ru-RU" sz="2400" b="1" dirty="0">
                <a:solidFill>
                  <a:schemeClr val="bg1"/>
                </a:solidFill>
              </a:rPr>
              <a:t> </a:t>
            </a:r>
            <a:r>
              <a:rPr lang="ru-RU" sz="2400" dirty="0" err="1"/>
              <a:t>және</a:t>
            </a:r>
            <a:r>
              <a:rPr lang="ru-RU" sz="2400" dirty="0"/>
              <a:t> </a:t>
            </a:r>
            <a:r>
              <a:rPr lang="ru-RU" sz="2400" dirty="0" err="1"/>
              <a:t>тағы</a:t>
            </a:r>
            <a:r>
              <a:rPr lang="ru-RU" sz="2400" dirty="0"/>
              <a:t> </a:t>
            </a:r>
            <a:r>
              <a:rPr lang="ru-RU" sz="2400" dirty="0" err="1"/>
              <a:t>басқа</a:t>
            </a:r>
            <a:r>
              <a:rPr lang="ru-RU" sz="2400" dirty="0"/>
              <a:t> </a:t>
            </a:r>
            <a:r>
              <a:rPr lang="ru-RU" sz="2400" dirty="0" err="1"/>
              <a:t>түрлері</a:t>
            </a:r>
            <a:r>
              <a:rPr lang="ru-RU" sz="2400" dirty="0"/>
              <a:t> </a:t>
            </a:r>
            <a:r>
              <a:rPr lang="ru-RU" sz="2400" dirty="0" err="1" smtClean="0"/>
              <a:t>сараланады</a:t>
            </a:r>
            <a:r>
              <a:rPr lang="ru-RU" sz="2400" dirty="0"/>
              <a:t>.</a:t>
            </a:r>
          </a:p>
        </p:txBody>
      </p:sp>
      <p:pic>
        <p:nvPicPr>
          <p:cNvPr id="4098" name="Picture 2" descr="https://encrypted-tbn2.gstatic.com/images?q=tbn:ANd9GcT1x0GuXGuWgtqK6vojLwCxTg181GqSpl31f4qX0i9BFZL3FqJt"/>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50834" y="5174297"/>
            <a:ext cx="1905000" cy="141922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94194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621" y="480388"/>
            <a:ext cx="8166419" cy="1783080"/>
          </a:xfrm>
        </p:spPr>
        <p:txBody>
          <a:bodyPr/>
          <a:lstStyle/>
          <a:p>
            <a:r>
              <a:rPr lang="ru-RU" sz="2000" dirty="0" err="1"/>
              <a:t>Ластаушы</a:t>
            </a:r>
            <a:r>
              <a:rPr lang="ru-RU" sz="2000" dirty="0"/>
              <a:t> </a:t>
            </a:r>
            <a:r>
              <a:rPr lang="ru-RU" sz="2000" dirty="0" err="1" smtClean="0"/>
              <a:t>заттар</a:t>
            </a:r>
            <a:r>
              <a:rPr lang="ru-RU" sz="2000" dirty="0" smtClean="0"/>
              <a:t> </a:t>
            </a:r>
            <a:r>
              <a:rPr lang="ru-RU" sz="2000" dirty="0"/>
              <a:t>мен оны </a:t>
            </a:r>
            <a:r>
              <a:rPr lang="ru-RU" sz="2000" dirty="0" err="1"/>
              <a:t>қоршаған</a:t>
            </a:r>
            <a:r>
              <a:rPr lang="ru-RU" sz="2000" dirty="0"/>
              <a:t> </a:t>
            </a:r>
            <a:r>
              <a:rPr lang="ru-RU" sz="2000" dirty="0" err="1"/>
              <a:t>ортаға</a:t>
            </a:r>
            <a:r>
              <a:rPr lang="ru-RU" sz="2000" dirty="0"/>
              <a:t> </a:t>
            </a:r>
            <a:r>
              <a:rPr lang="ru-RU" sz="2000" dirty="0" err="1"/>
              <a:t>қалдық</a:t>
            </a:r>
            <a:r>
              <a:rPr lang="ru-RU" sz="2000" dirty="0"/>
              <a:t> </a:t>
            </a:r>
            <a:r>
              <a:rPr lang="ru-RU" sz="2000" dirty="0" err="1"/>
              <a:t>күйінде</a:t>
            </a:r>
            <a:r>
              <a:rPr lang="ru-RU" sz="2000" dirty="0"/>
              <a:t> </a:t>
            </a:r>
            <a:r>
              <a:rPr lang="ru-RU" sz="2000" dirty="0" err="1"/>
              <a:t>бөлетін</a:t>
            </a:r>
            <a:r>
              <a:rPr lang="ru-RU" sz="2000" dirty="0"/>
              <a:t> </a:t>
            </a:r>
            <a:r>
              <a:rPr lang="ru-RU" sz="2000" dirty="0" err="1"/>
              <a:t>ластаушы</a:t>
            </a:r>
            <a:r>
              <a:rPr lang="ru-RU" sz="2000" dirty="0"/>
              <a:t> </a:t>
            </a:r>
            <a:r>
              <a:rPr lang="ru-RU" sz="2000" dirty="0" err="1"/>
              <a:t>жүйелерді</a:t>
            </a:r>
            <a:r>
              <a:rPr lang="ru-RU" sz="2000" dirty="0"/>
              <a:t> </a:t>
            </a:r>
            <a:r>
              <a:rPr lang="ru-RU" sz="2000" dirty="0" err="1"/>
              <a:t>классификациялауды</a:t>
            </a:r>
            <a:r>
              <a:rPr lang="ru-RU" sz="2000" dirty="0"/>
              <a:t> </a:t>
            </a:r>
            <a:r>
              <a:rPr lang="ru-RU" sz="2000" dirty="0" err="1">
                <a:solidFill>
                  <a:schemeClr val="bg1"/>
                </a:solidFill>
              </a:rPr>
              <a:t>Р.Парсон</a:t>
            </a:r>
            <a:r>
              <a:rPr lang="ru-RU" sz="2000" dirty="0"/>
              <a:t> </a:t>
            </a:r>
            <a:r>
              <a:rPr lang="ru-RU" sz="2000" dirty="0" err="1"/>
              <a:t>ұсынды</a:t>
            </a:r>
            <a:r>
              <a:rPr lang="ru-RU" sz="2000" dirty="0"/>
              <a:t>. </a:t>
            </a:r>
            <a:r>
              <a:rPr lang="ru-RU" sz="2000" dirty="0" err="1" smtClean="0"/>
              <a:t>Бұл</a:t>
            </a:r>
            <a:r>
              <a:rPr lang="ru-RU" sz="2000" dirty="0" smtClean="0"/>
              <a:t> </a:t>
            </a:r>
            <a:r>
              <a:rPr lang="ru-RU" sz="2000" dirty="0" err="1" smtClean="0"/>
              <a:t>классификациялау</a:t>
            </a:r>
            <a:r>
              <a:rPr lang="ru-RU" sz="2000" dirty="0" smtClean="0"/>
              <a:t> </a:t>
            </a:r>
            <a:r>
              <a:rPr lang="ru-RU" sz="2000" dirty="0"/>
              <a:t>— </a:t>
            </a:r>
            <a:r>
              <a:rPr lang="ru-RU" sz="2000" dirty="0" err="1"/>
              <a:t>ластаушы</a:t>
            </a:r>
            <a:r>
              <a:rPr lang="ru-RU" sz="2000" dirty="0"/>
              <a:t> </a:t>
            </a:r>
            <a:r>
              <a:rPr lang="ru-RU" sz="2000" dirty="0" err="1"/>
              <a:t>заттүрін</a:t>
            </a:r>
            <a:r>
              <a:rPr lang="ru-RU" sz="2000" dirty="0"/>
              <a:t>, оны </a:t>
            </a:r>
            <a:r>
              <a:rPr lang="ru-RU" sz="2000" dirty="0" err="1"/>
              <a:t>бөлетін</a:t>
            </a:r>
            <a:r>
              <a:rPr lang="ru-RU" sz="2000" dirty="0"/>
              <a:t> </a:t>
            </a:r>
            <a:r>
              <a:rPr lang="ru-RU" sz="2000" dirty="0" err="1"/>
              <a:t>жүйені</a:t>
            </a:r>
            <a:r>
              <a:rPr lang="ru-RU" sz="2000" dirty="0"/>
              <a:t>, </a:t>
            </a:r>
            <a:r>
              <a:rPr lang="ru-RU" sz="2000" dirty="0" err="1"/>
              <a:t>оның</a:t>
            </a:r>
            <a:r>
              <a:rPr lang="ru-RU" sz="2000" dirty="0"/>
              <a:t> </a:t>
            </a:r>
            <a:r>
              <a:rPr lang="ru-RU" sz="2000" dirty="0" err="1"/>
              <a:t>салдарын</a:t>
            </a:r>
            <a:r>
              <a:rPr lang="ru-RU" sz="2000" dirty="0"/>
              <a:t> </a:t>
            </a:r>
            <a:r>
              <a:rPr lang="ru-RU" sz="2000" dirty="0" err="1"/>
              <a:t>бақылау</a:t>
            </a:r>
            <a:r>
              <a:rPr lang="ru-RU" sz="2000" dirty="0"/>
              <a:t> </a:t>
            </a:r>
            <a:r>
              <a:rPr lang="ru-RU" sz="2000" dirty="0" err="1"/>
              <a:t>шамаларын</a:t>
            </a:r>
            <a:r>
              <a:rPr lang="ru-RU" sz="2000" dirty="0"/>
              <a:t> </a:t>
            </a:r>
            <a:r>
              <a:rPr lang="ru-RU" sz="2000" dirty="0" err="1"/>
              <a:t>қамтиды</a:t>
            </a:r>
            <a:r>
              <a:rPr lang="ru-RU" sz="2000" dirty="0"/>
              <a:t>. </a:t>
            </a:r>
            <a:r>
              <a:rPr lang="ru-RU" sz="2000" dirty="0" err="1"/>
              <a:t>Оның</a:t>
            </a:r>
            <a:r>
              <a:rPr lang="ru-RU" sz="2000" dirty="0"/>
              <a:t> </a:t>
            </a:r>
            <a:r>
              <a:rPr lang="ru-RU" sz="2000" dirty="0" err="1"/>
              <a:t>пайымдауынша</a:t>
            </a:r>
            <a:r>
              <a:rPr lang="ru-RU" sz="2000" dirty="0"/>
              <a:t>, </a:t>
            </a:r>
            <a:r>
              <a:rPr lang="ru-RU" sz="2000" dirty="0" err="1"/>
              <a:t>ластаушы</a:t>
            </a:r>
            <a:r>
              <a:rPr lang="ru-RU" sz="2000" dirty="0"/>
              <a:t> </a:t>
            </a:r>
            <a:r>
              <a:rPr lang="ru-RU" sz="2000" dirty="0" err="1"/>
              <a:t>түрлер</a:t>
            </a:r>
            <a:r>
              <a:rPr lang="ru-RU" sz="2000" dirty="0"/>
              <a:t> </a:t>
            </a:r>
            <a:r>
              <a:rPr lang="ru-RU" sz="2000" dirty="0" err="1"/>
              <a:t>болып</a:t>
            </a:r>
            <a:r>
              <a:rPr lang="ru-RU" sz="2000" dirty="0"/>
              <a:t> </a:t>
            </a:r>
            <a:r>
              <a:rPr lang="ru-RU" sz="2000" dirty="0" err="1"/>
              <a:t>негізінен</a:t>
            </a:r>
            <a:r>
              <a:rPr lang="ru-RU" sz="2000" dirty="0"/>
              <a:t> </a:t>
            </a:r>
            <a:r>
              <a:rPr lang="ru-RU" sz="2000" dirty="0" err="1"/>
              <a:t>мыналар</a:t>
            </a:r>
            <a:r>
              <a:rPr lang="ru-RU" sz="2000" dirty="0"/>
              <a:t> </a:t>
            </a:r>
            <a:r>
              <a:rPr lang="ru-RU" sz="2000" dirty="0" err="1"/>
              <a:t>саналады</a:t>
            </a:r>
            <a:r>
              <a:rPr lang="ru-RU" sz="2000" dirty="0"/>
              <a:t>:</a:t>
            </a:r>
            <a:br>
              <a:rPr lang="ru-RU" sz="2000" dirty="0"/>
            </a:br>
            <a:r>
              <a:rPr lang="ru-RU" sz="2400" dirty="0" smtClean="0">
                <a:solidFill>
                  <a:schemeClr val="bg1"/>
                </a:solidFill>
              </a:rPr>
              <a:t>-</a:t>
            </a:r>
            <a:r>
              <a:rPr lang="ru-RU" sz="2400" dirty="0" err="1">
                <a:solidFill>
                  <a:schemeClr val="bg1"/>
                </a:solidFill>
              </a:rPr>
              <a:t>сарқынды</a:t>
            </a:r>
            <a:r>
              <a:rPr lang="ru-RU" sz="2400" dirty="0">
                <a:solidFill>
                  <a:schemeClr val="bg1"/>
                </a:solidFill>
              </a:rPr>
              <a:t> </a:t>
            </a:r>
            <a:r>
              <a:rPr lang="ru-RU" sz="2400" dirty="0" err="1">
                <a:solidFill>
                  <a:schemeClr val="bg1"/>
                </a:solidFill>
              </a:rPr>
              <a:t>сулар</a:t>
            </a:r>
            <a:r>
              <a:rPr lang="ru-RU" sz="2400" dirty="0">
                <a:solidFill>
                  <a:schemeClr val="bg1"/>
                </a:solidFill>
              </a:rPr>
              <a:t> </a:t>
            </a:r>
            <a:r>
              <a:rPr lang="ru-RU" sz="2400" dirty="0" err="1">
                <a:solidFill>
                  <a:schemeClr val="bg1"/>
                </a:solidFill>
              </a:rPr>
              <a:t>және</a:t>
            </a:r>
            <a:r>
              <a:rPr lang="ru-RU" sz="2400" dirty="0">
                <a:solidFill>
                  <a:schemeClr val="bg1"/>
                </a:solidFill>
              </a:rPr>
              <a:t> </a:t>
            </a:r>
            <a:r>
              <a:rPr lang="ru-RU" sz="2400" dirty="0" err="1">
                <a:solidFill>
                  <a:schemeClr val="bg1"/>
                </a:solidFill>
              </a:rPr>
              <a:t>оттегін</a:t>
            </a:r>
            <a:r>
              <a:rPr lang="ru-RU" sz="2400" dirty="0">
                <a:solidFill>
                  <a:schemeClr val="bg1"/>
                </a:solidFill>
              </a:rPr>
              <a:t> </a:t>
            </a:r>
            <a:r>
              <a:rPr lang="ru-RU" sz="2400" dirty="0" err="1">
                <a:solidFill>
                  <a:schemeClr val="bg1"/>
                </a:solidFill>
              </a:rPr>
              <a:t>жұтатын</a:t>
            </a:r>
            <a:r>
              <a:rPr lang="ru-RU" sz="2400" dirty="0">
                <a:solidFill>
                  <a:schemeClr val="bg1"/>
                </a:solidFill>
              </a:rPr>
              <a:t> </a:t>
            </a:r>
            <a:r>
              <a:rPr lang="ru-RU" sz="2400" dirty="0" err="1">
                <a:solidFill>
                  <a:schemeClr val="bg1"/>
                </a:solidFill>
              </a:rPr>
              <a:t>өзге</a:t>
            </a:r>
            <a:r>
              <a:rPr lang="ru-RU" sz="2400" dirty="0">
                <a:solidFill>
                  <a:schemeClr val="bg1"/>
                </a:solidFill>
              </a:rPr>
              <a:t> </a:t>
            </a:r>
            <a:r>
              <a:rPr lang="ru-RU" sz="2400" dirty="0" err="1">
                <a:solidFill>
                  <a:schemeClr val="bg1"/>
                </a:solidFill>
              </a:rPr>
              <a:t>қалдықтар</a:t>
            </a:r>
            <a:r>
              <a:rPr lang="ru-RU" sz="2400" dirty="0">
                <a:solidFill>
                  <a:schemeClr val="bg1"/>
                </a:solidFill>
              </a:rPr>
              <a:t>;</a:t>
            </a:r>
            <a:br>
              <a:rPr lang="ru-RU" sz="2400" dirty="0">
                <a:solidFill>
                  <a:schemeClr val="bg1"/>
                </a:solidFill>
              </a:rPr>
            </a:br>
            <a:r>
              <a:rPr lang="ru-RU" sz="2400" dirty="0">
                <a:solidFill>
                  <a:schemeClr val="bg1"/>
                </a:solidFill>
              </a:rPr>
              <a:t>-</a:t>
            </a:r>
            <a:r>
              <a:rPr lang="ru-RU" sz="2400" dirty="0" err="1">
                <a:solidFill>
                  <a:schemeClr val="bg1"/>
                </a:solidFill>
              </a:rPr>
              <a:t>инфекцияны</a:t>
            </a:r>
            <a:r>
              <a:rPr lang="ru-RU" sz="2400" dirty="0">
                <a:solidFill>
                  <a:schemeClr val="bg1"/>
                </a:solidFill>
              </a:rPr>
              <a:t> </a:t>
            </a:r>
            <a:r>
              <a:rPr lang="ru-RU" sz="2400" dirty="0" err="1">
                <a:solidFill>
                  <a:schemeClr val="bg1"/>
                </a:solidFill>
              </a:rPr>
              <a:t>тасымалдаушы</a:t>
            </a:r>
            <a:r>
              <a:rPr lang="ru-RU" sz="2400" dirty="0">
                <a:solidFill>
                  <a:schemeClr val="bg1"/>
                </a:solidFill>
              </a:rPr>
              <a:t> </a:t>
            </a:r>
            <a:r>
              <a:rPr lang="ru-RU" sz="2400" dirty="0" err="1">
                <a:solidFill>
                  <a:schemeClr val="bg1"/>
                </a:solidFill>
              </a:rPr>
              <a:t>жүйелер</a:t>
            </a:r>
            <a:r>
              <a:rPr lang="ru-RU" sz="2400" dirty="0">
                <a:solidFill>
                  <a:schemeClr val="bg1"/>
                </a:solidFill>
              </a:rPr>
              <a:t>;</a:t>
            </a:r>
            <a:br>
              <a:rPr lang="ru-RU" sz="2400" dirty="0">
                <a:solidFill>
                  <a:schemeClr val="bg1"/>
                </a:solidFill>
              </a:rPr>
            </a:br>
            <a:r>
              <a:rPr lang="ru-RU" sz="2400" dirty="0">
                <a:solidFill>
                  <a:schemeClr val="bg1"/>
                </a:solidFill>
              </a:rPr>
              <a:t>-</a:t>
            </a:r>
            <a:r>
              <a:rPr lang="ru-RU" sz="2400" dirty="0" err="1">
                <a:solidFill>
                  <a:schemeClr val="bg1"/>
                </a:solidFill>
              </a:rPr>
              <a:t>өсімдіктерге</a:t>
            </a:r>
            <a:r>
              <a:rPr lang="ru-RU" sz="2400" dirty="0">
                <a:solidFill>
                  <a:schemeClr val="bg1"/>
                </a:solidFill>
              </a:rPr>
              <a:t> </a:t>
            </a:r>
            <a:r>
              <a:rPr lang="ru-RU" sz="2400" dirty="0" err="1">
                <a:solidFill>
                  <a:schemeClr val="bg1"/>
                </a:solidFill>
              </a:rPr>
              <a:t>бағалы</a:t>
            </a:r>
            <a:r>
              <a:rPr lang="ru-RU" sz="2400" dirty="0">
                <a:solidFill>
                  <a:schemeClr val="bg1"/>
                </a:solidFill>
              </a:rPr>
              <a:t> </a:t>
            </a:r>
            <a:r>
              <a:rPr lang="ru-RU" sz="2400" dirty="0" err="1">
                <a:solidFill>
                  <a:schemeClr val="bg1"/>
                </a:solidFill>
              </a:rPr>
              <a:t>қоректік</a:t>
            </a:r>
            <a:r>
              <a:rPr lang="ru-RU" sz="2400" dirty="0">
                <a:solidFill>
                  <a:schemeClr val="bg1"/>
                </a:solidFill>
              </a:rPr>
              <a:t> </a:t>
            </a:r>
            <a:r>
              <a:rPr lang="ru-RU" sz="2400" dirty="0" err="1">
                <a:solidFill>
                  <a:schemeClr val="bg1"/>
                </a:solidFill>
              </a:rPr>
              <a:t>зат</a:t>
            </a:r>
            <a:r>
              <a:rPr lang="ru-RU" sz="2400" dirty="0">
                <a:solidFill>
                  <a:schemeClr val="bg1"/>
                </a:solidFill>
              </a:rPr>
              <a:t> </a:t>
            </a:r>
            <a:r>
              <a:rPr lang="ru-RU" sz="2400" dirty="0" err="1">
                <a:solidFill>
                  <a:schemeClr val="bg1"/>
                </a:solidFill>
              </a:rPr>
              <a:t>болып</a:t>
            </a:r>
            <a:r>
              <a:rPr lang="ru-RU" sz="2400" dirty="0">
                <a:solidFill>
                  <a:schemeClr val="bg1"/>
                </a:solidFill>
              </a:rPr>
              <a:t> </a:t>
            </a:r>
            <a:r>
              <a:rPr lang="ru-RU" sz="2400" dirty="0" err="1">
                <a:solidFill>
                  <a:schemeClr val="bg1"/>
                </a:solidFill>
              </a:rPr>
              <a:t>табылатын</a:t>
            </a:r>
            <a:r>
              <a:rPr lang="ru-RU" sz="2400" dirty="0">
                <a:solidFill>
                  <a:schemeClr val="bg1"/>
                </a:solidFill>
              </a:rPr>
              <a:t> </a:t>
            </a:r>
            <a:r>
              <a:rPr lang="ru-RU" sz="2400" dirty="0" err="1">
                <a:solidFill>
                  <a:schemeClr val="bg1"/>
                </a:solidFill>
              </a:rPr>
              <a:t>дүниелер</a:t>
            </a:r>
            <a:r>
              <a:rPr lang="ru-RU" sz="2400" dirty="0">
                <a:solidFill>
                  <a:schemeClr val="bg1"/>
                </a:solidFill>
              </a:rPr>
              <a:t>;</a:t>
            </a:r>
            <a:br>
              <a:rPr lang="ru-RU" sz="2400" dirty="0">
                <a:solidFill>
                  <a:schemeClr val="bg1"/>
                </a:solidFill>
              </a:rPr>
            </a:br>
            <a:r>
              <a:rPr lang="ru-RU" sz="2400" dirty="0">
                <a:solidFill>
                  <a:schemeClr val="bg1"/>
                </a:solidFill>
              </a:rPr>
              <a:t>-</a:t>
            </a:r>
            <a:r>
              <a:rPr lang="ru-RU" sz="2400" dirty="0" err="1">
                <a:solidFill>
                  <a:schemeClr val="bg1"/>
                </a:solidFill>
              </a:rPr>
              <a:t>органикалық</a:t>
            </a:r>
            <a:r>
              <a:rPr lang="ru-RU" sz="2400" dirty="0">
                <a:solidFill>
                  <a:schemeClr val="bg1"/>
                </a:solidFill>
              </a:rPr>
              <a:t> </a:t>
            </a:r>
            <a:r>
              <a:rPr lang="ru-RU" sz="2400" dirty="0" err="1">
                <a:solidFill>
                  <a:schemeClr val="bg1"/>
                </a:solidFill>
              </a:rPr>
              <a:t>қышқылдар</a:t>
            </a:r>
            <a:r>
              <a:rPr lang="ru-RU" sz="2400" dirty="0">
                <a:solidFill>
                  <a:schemeClr val="bg1"/>
                </a:solidFill>
              </a:rPr>
              <a:t> мен </a:t>
            </a:r>
            <a:r>
              <a:rPr lang="ru-RU" sz="2400" dirty="0" err="1">
                <a:solidFill>
                  <a:schemeClr val="bg1"/>
                </a:solidFill>
              </a:rPr>
              <a:t>тұздар</a:t>
            </a:r>
            <a:r>
              <a:rPr lang="ru-RU" sz="2400" dirty="0">
                <a:solidFill>
                  <a:schemeClr val="bg1"/>
                </a:solidFill>
              </a:rPr>
              <a:t>, </a:t>
            </a:r>
            <a:r>
              <a:rPr lang="ru-RU" sz="2400" dirty="0" err="1">
                <a:solidFill>
                  <a:schemeClr val="bg1"/>
                </a:solidFill>
              </a:rPr>
              <a:t>минералдар</a:t>
            </a:r>
            <a:r>
              <a:rPr lang="ru-RU" sz="2400" dirty="0">
                <a:solidFill>
                  <a:schemeClr val="bg1"/>
                </a:solidFill>
              </a:rPr>
              <a:t>;</a:t>
            </a:r>
            <a:br>
              <a:rPr lang="ru-RU" sz="2400" dirty="0">
                <a:solidFill>
                  <a:schemeClr val="bg1"/>
                </a:solidFill>
              </a:rPr>
            </a:br>
            <a:r>
              <a:rPr lang="ru-RU" sz="2400" dirty="0">
                <a:solidFill>
                  <a:schemeClr val="bg1"/>
                </a:solidFill>
              </a:rPr>
              <a:t>-</a:t>
            </a:r>
            <a:r>
              <a:rPr lang="ru-RU" sz="2400" dirty="0" err="1">
                <a:solidFill>
                  <a:schemeClr val="bg1"/>
                </a:solidFill>
              </a:rPr>
              <a:t>шайылу</a:t>
            </a:r>
            <a:r>
              <a:rPr lang="ru-RU" sz="2400" dirty="0">
                <a:solidFill>
                  <a:schemeClr val="bg1"/>
                </a:solidFill>
              </a:rPr>
              <a:t> </a:t>
            </a:r>
            <a:r>
              <a:rPr lang="ru-RU" sz="2400" dirty="0" err="1">
                <a:solidFill>
                  <a:schemeClr val="bg1"/>
                </a:solidFill>
              </a:rPr>
              <a:t>барысында</a:t>
            </a:r>
            <a:r>
              <a:rPr lang="ru-RU" sz="2400" dirty="0">
                <a:solidFill>
                  <a:schemeClr val="bg1"/>
                </a:solidFill>
              </a:rPr>
              <a:t> </a:t>
            </a:r>
            <a:r>
              <a:rPr lang="ru-RU" sz="2400" dirty="0" err="1">
                <a:solidFill>
                  <a:schemeClr val="bg1"/>
                </a:solidFill>
              </a:rPr>
              <a:t>түзілген</a:t>
            </a:r>
            <a:r>
              <a:rPr lang="ru-RU" sz="2400" dirty="0">
                <a:solidFill>
                  <a:schemeClr val="bg1"/>
                </a:solidFill>
              </a:rPr>
              <a:t> </a:t>
            </a:r>
            <a:r>
              <a:rPr lang="ru-RU" sz="2400" dirty="0" err="1">
                <a:solidFill>
                  <a:schemeClr val="bg1"/>
                </a:solidFill>
              </a:rPr>
              <a:t>шөгіңділер</a:t>
            </a:r>
            <a:r>
              <a:rPr lang="ru-RU" sz="2400" dirty="0">
                <a:solidFill>
                  <a:schemeClr val="bg1"/>
                </a:solidFill>
              </a:rPr>
              <a:t> (твердый сток);</a:t>
            </a:r>
            <a:br>
              <a:rPr lang="ru-RU" sz="2400" dirty="0">
                <a:solidFill>
                  <a:schemeClr val="bg1"/>
                </a:solidFill>
              </a:rPr>
            </a:br>
            <a:r>
              <a:rPr lang="ru-RU" sz="2400" dirty="0">
                <a:solidFill>
                  <a:schemeClr val="bg1"/>
                </a:solidFill>
              </a:rPr>
              <a:t>-</a:t>
            </a:r>
            <a:r>
              <a:rPr lang="ru-RU" sz="2400" dirty="0" err="1">
                <a:solidFill>
                  <a:schemeClr val="bg1"/>
                </a:solidFill>
              </a:rPr>
              <a:t>радиоактавті</a:t>
            </a:r>
            <a:r>
              <a:rPr lang="ru-RU" sz="2400" dirty="0">
                <a:solidFill>
                  <a:schemeClr val="bg1"/>
                </a:solidFill>
              </a:rPr>
              <a:t> </a:t>
            </a:r>
            <a:r>
              <a:rPr lang="ru-RU" sz="2400" dirty="0" err="1" smtClean="0">
                <a:solidFill>
                  <a:schemeClr val="bg1"/>
                </a:solidFill>
              </a:rPr>
              <a:t>заттар</a:t>
            </a:r>
            <a:r>
              <a:rPr lang="ru-RU" sz="2400" dirty="0">
                <a:solidFill>
                  <a:schemeClr val="bg1"/>
                </a:solidFill>
              </a:rPr>
              <a:t>.</a:t>
            </a:r>
            <a:r>
              <a:rPr lang="ru-RU" sz="2000" dirty="0">
                <a:solidFill>
                  <a:schemeClr val="bg1"/>
                </a:solidFill>
              </a:rPr>
              <a:t/>
            </a:r>
            <a:br>
              <a:rPr lang="ru-RU" sz="2000" dirty="0">
                <a:solidFill>
                  <a:schemeClr val="bg1"/>
                </a:solidFill>
              </a:rPr>
            </a:br>
            <a:endParaRPr lang="ru-RU" sz="2000" dirty="0">
              <a:solidFill>
                <a:schemeClr val="bg1"/>
              </a:solidFill>
            </a:endParaRPr>
          </a:p>
        </p:txBody>
      </p:sp>
      <p:pic>
        <p:nvPicPr>
          <p:cNvPr id="5122" name="Picture 2" descr="https://encrypted-tbn0.gstatic.com/images?q=tbn:ANd9GcQa51UaCK83SWTdjjC5kBUOZ01nskUm7yRINPERTDe5v3Ti7vu-o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962265" y="1429171"/>
            <a:ext cx="2484755" cy="1668595"/>
          </a:xfrm>
          <a:prstGeom prst="rect">
            <a:avLst/>
          </a:prstGeom>
          <a:noFill/>
          <a:extLst>
            <a:ext uri="{909E8E84-426E-40DD-AFC4-6F175D3DCCD1}">
              <a14:hiddenFill xmlns:a14="http://schemas.microsoft.com/office/drawing/2010/main" xmlns="">
                <a:solidFill>
                  <a:srgbClr val="FFFFFF"/>
                </a:solidFill>
              </a14:hiddenFill>
            </a:ext>
          </a:extLst>
        </p:spPr>
      </p:pic>
      <p:pic>
        <p:nvPicPr>
          <p:cNvPr id="5124" name="Picture 4" descr="https://encrypted-tbn3.gstatic.com/images?q=tbn:ANd9GcSXkgYNw-AbbMz7NJHgF-7kqbASzRAyqxYfIZu5AqAdTmH9aNCb"/>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951368" y="4921249"/>
            <a:ext cx="2022702" cy="1559561"/>
          </a:xfrm>
          <a:prstGeom prst="rect">
            <a:avLst/>
          </a:prstGeom>
          <a:noFill/>
          <a:extLst>
            <a:ext uri="{909E8E84-426E-40DD-AFC4-6F175D3DCCD1}">
              <a14:hiddenFill xmlns:a14="http://schemas.microsoft.com/office/drawing/2010/main" xmlns="">
                <a:solidFill>
                  <a:srgbClr val="FFFFFF"/>
                </a:solidFill>
              </a14:hiddenFill>
            </a:ext>
          </a:extLst>
        </p:spPr>
      </p:pic>
      <p:pic>
        <p:nvPicPr>
          <p:cNvPr id="5126" name="Picture 6" descr="https://encrypted-tbn0.gstatic.com/images?q=tbn:ANd9GcQf2Mite0sOt_eKkdG3isFL6YC-MmfKz5qI-dC4D2QgazqcXFL1L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21286547">
            <a:off x="9506663" y="3116290"/>
            <a:ext cx="2491028" cy="165766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93346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4641" y="246978"/>
            <a:ext cx="10292399" cy="1273212"/>
          </a:xfrm>
        </p:spPr>
        <p:txBody>
          <a:bodyPr/>
          <a:lstStyle/>
          <a:p>
            <a:r>
              <a:rPr lang="kk-KZ" sz="3200" dirty="0" smtClean="0"/>
              <a:t>Топырақты қорғау. Топырақты қорғау, яғни ластануын болдырмау үшін іске асырылатын шаралар</a:t>
            </a:r>
            <a:endParaRPr lang="ru-RU" sz="3200" dirty="0"/>
          </a:p>
        </p:txBody>
      </p:sp>
      <p:sp>
        <p:nvSpPr>
          <p:cNvPr id="3" name="Объект 2"/>
          <p:cNvSpPr>
            <a:spLocks noGrp="1"/>
          </p:cNvSpPr>
          <p:nvPr>
            <p:ph idx="1"/>
          </p:nvPr>
        </p:nvSpPr>
        <p:spPr>
          <a:xfrm>
            <a:off x="314641" y="1977390"/>
            <a:ext cx="9204033" cy="4476749"/>
          </a:xfrm>
        </p:spPr>
        <p:txBody>
          <a:bodyPr>
            <a:normAutofit fontScale="92500" lnSpcReduction="20000"/>
          </a:bodyPr>
          <a:lstStyle/>
          <a:p>
            <a:r>
              <a:rPr lang="ru-RU" dirty="0" err="1"/>
              <a:t>топырақ</a:t>
            </a:r>
            <a:r>
              <a:rPr lang="ru-RU" dirty="0"/>
              <a:t> </a:t>
            </a:r>
            <a:r>
              <a:rPr lang="ru-RU" dirty="0" err="1"/>
              <a:t>ластануын</a:t>
            </a:r>
            <a:r>
              <a:rPr lang="ru-RU" dirty="0"/>
              <a:t> </a:t>
            </a:r>
            <a:r>
              <a:rPr lang="ru-RU" dirty="0" err="1"/>
              <a:t>болдырмау</a:t>
            </a:r>
            <a:r>
              <a:rPr lang="ru-RU" dirty="0"/>
              <a:t> </a:t>
            </a:r>
            <a:r>
              <a:rPr lang="ru-RU" dirty="0" err="1"/>
              <a:t>үшін</a:t>
            </a:r>
            <a:r>
              <a:rPr lang="ru-RU" dirty="0"/>
              <a:t> </a:t>
            </a:r>
            <a:r>
              <a:rPr lang="ru-RU" dirty="0" err="1"/>
              <a:t>мынадай</a:t>
            </a:r>
            <a:r>
              <a:rPr lang="ru-RU" dirty="0"/>
              <a:t> </a:t>
            </a:r>
            <a:r>
              <a:rPr lang="ru-RU" dirty="0" err="1"/>
              <a:t>шараларды</a:t>
            </a:r>
            <a:r>
              <a:rPr lang="ru-RU" dirty="0"/>
              <a:t> </a:t>
            </a:r>
            <a:r>
              <a:rPr lang="ru-RU" dirty="0" err="1"/>
              <a:t>жүргізу</a:t>
            </a:r>
            <a:r>
              <a:rPr lang="ru-RU" dirty="0"/>
              <a:t> </a:t>
            </a:r>
            <a:r>
              <a:rPr lang="ru-RU" dirty="0" err="1"/>
              <a:t>керек</a:t>
            </a:r>
            <a:r>
              <a:rPr lang="ru-RU" dirty="0"/>
              <a:t>:</a:t>
            </a:r>
          </a:p>
          <a:p>
            <a:r>
              <a:rPr lang="ru-RU" dirty="0" err="1"/>
              <a:t>табиғатты</a:t>
            </a:r>
            <a:r>
              <a:rPr lang="ru-RU" dirty="0"/>
              <a:t> </a:t>
            </a:r>
            <a:r>
              <a:rPr lang="ru-RU" dirty="0" err="1"/>
              <a:t>қорғайтын</a:t>
            </a:r>
            <a:r>
              <a:rPr lang="ru-RU" dirty="0"/>
              <a:t> </a:t>
            </a:r>
            <a:r>
              <a:rPr lang="ru-RU" dirty="0" err="1"/>
              <a:t>заңдарды</a:t>
            </a:r>
            <a:r>
              <a:rPr lang="ru-RU" dirty="0"/>
              <a:t> </a:t>
            </a:r>
            <a:r>
              <a:rPr lang="ru-RU" dirty="0" err="1"/>
              <a:t>бұлжытпай</a:t>
            </a:r>
            <a:r>
              <a:rPr lang="ru-RU" dirty="0"/>
              <a:t> </a:t>
            </a:r>
            <a:r>
              <a:rPr lang="ru-RU" dirty="0" err="1"/>
              <a:t>орындау</a:t>
            </a:r>
            <a:r>
              <a:rPr lang="ru-RU" dirty="0"/>
              <a:t>;</a:t>
            </a:r>
          </a:p>
          <a:p>
            <a:r>
              <a:rPr lang="ru-RU" dirty="0" err="1"/>
              <a:t>қоршаған</a:t>
            </a:r>
            <a:r>
              <a:rPr lang="ru-RU" dirty="0"/>
              <a:t> </a:t>
            </a:r>
            <a:r>
              <a:rPr lang="ru-RU" dirty="0" err="1"/>
              <a:t>ортаның</a:t>
            </a:r>
            <a:r>
              <a:rPr lang="ru-RU" dirty="0"/>
              <a:t> </a:t>
            </a:r>
            <a:r>
              <a:rPr lang="ru-RU" dirty="0" err="1"/>
              <a:t>сапасына</a:t>
            </a:r>
            <a:r>
              <a:rPr lang="ru-RU" dirty="0"/>
              <a:t> </a:t>
            </a:r>
            <a:r>
              <a:rPr lang="ru-RU" dirty="0" err="1"/>
              <a:t>бақылау</a:t>
            </a:r>
            <a:r>
              <a:rPr lang="ru-RU" dirty="0"/>
              <a:t> </a:t>
            </a:r>
            <a:r>
              <a:rPr lang="ru-RU" dirty="0" err="1"/>
              <a:t>жүргізетін</a:t>
            </a:r>
            <a:r>
              <a:rPr lang="ru-RU" dirty="0"/>
              <a:t> </a:t>
            </a:r>
            <a:r>
              <a:rPr lang="ru-RU" dirty="0" err="1"/>
              <a:t>мекемелер</a:t>
            </a:r>
            <a:r>
              <a:rPr lang="ru-RU" dirty="0"/>
              <a:t> </a:t>
            </a:r>
            <a:r>
              <a:rPr lang="ru-RU" dirty="0" err="1"/>
              <a:t>қызметін</a:t>
            </a:r>
            <a:r>
              <a:rPr lang="ru-RU" dirty="0"/>
              <a:t> </a:t>
            </a:r>
            <a:r>
              <a:rPr lang="ru-RU" dirty="0" err="1"/>
              <a:t>дұрыс</a:t>
            </a:r>
            <a:r>
              <a:rPr lang="ru-RU" dirty="0"/>
              <a:t> </a:t>
            </a:r>
            <a:r>
              <a:rPr lang="ru-RU" dirty="0" err="1"/>
              <a:t>ұйымдастыру</a:t>
            </a:r>
            <a:r>
              <a:rPr lang="ru-RU" dirty="0"/>
              <a:t>;</a:t>
            </a:r>
          </a:p>
          <a:p>
            <a:r>
              <a:rPr lang="ru-RU" dirty="0" err="1"/>
              <a:t>топырақты</a:t>
            </a:r>
            <a:r>
              <a:rPr lang="ru-RU" dirty="0"/>
              <a:t> </a:t>
            </a:r>
            <a:r>
              <a:rPr lang="ru-RU" dirty="0" err="1"/>
              <a:t>ластаушы</a:t>
            </a:r>
            <a:r>
              <a:rPr lang="ru-RU" dirty="0"/>
              <a:t> </a:t>
            </a:r>
            <a:r>
              <a:rPr lang="ru-RU" dirty="0" err="1"/>
              <a:t>заттардың</a:t>
            </a:r>
            <a:r>
              <a:rPr lang="ru-RU" dirty="0"/>
              <a:t> </a:t>
            </a:r>
            <a:r>
              <a:rPr lang="ru-RU" dirty="0" err="1"/>
              <a:t>қасиеттерін</a:t>
            </a:r>
            <a:r>
              <a:rPr lang="ru-RU" dirty="0"/>
              <a:t>, </a:t>
            </a:r>
            <a:r>
              <a:rPr lang="ru-RU" dirty="0" err="1"/>
              <a:t>жылжу</a:t>
            </a:r>
            <a:endParaRPr lang="ru-RU" dirty="0"/>
          </a:p>
          <a:p>
            <a:r>
              <a:rPr lang="ru-RU" dirty="0" err="1"/>
              <a:t>тәртібін</a:t>
            </a:r>
            <a:r>
              <a:rPr lang="ru-RU" dirty="0"/>
              <a:t>, </a:t>
            </a:r>
            <a:r>
              <a:rPr lang="ru-RU" dirty="0" err="1"/>
              <a:t>топырақ</a:t>
            </a:r>
            <a:r>
              <a:rPr lang="ru-RU" dirty="0"/>
              <a:t> </a:t>
            </a:r>
            <a:r>
              <a:rPr lang="ru-RU" dirty="0" err="1"/>
              <a:t>процестеріне</a:t>
            </a:r>
            <a:r>
              <a:rPr lang="ru-RU" dirty="0"/>
              <a:t> </a:t>
            </a:r>
            <a:r>
              <a:rPr lang="ru-RU" dirty="0" err="1"/>
              <a:t>қатысуын</a:t>
            </a:r>
            <a:r>
              <a:rPr lang="ru-RU" dirty="0"/>
              <a:t> </a:t>
            </a:r>
            <a:r>
              <a:rPr lang="ru-RU" dirty="0" err="1"/>
              <a:t>зерттеу</a:t>
            </a:r>
            <a:r>
              <a:rPr lang="ru-RU" dirty="0"/>
              <a:t>;</a:t>
            </a:r>
          </a:p>
          <a:p>
            <a:r>
              <a:rPr lang="ru-RU" dirty="0" err="1"/>
              <a:t>зиянды</a:t>
            </a:r>
            <a:r>
              <a:rPr lang="ru-RU" dirty="0"/>
              <a:t> </a:t>
            </a:r>
            <a:r>
              <a:rPr lang="ru-RU" dirty="0" err="1"/>
              <a:t>заттардың</a:t>
            </a:r>
            <a:r>
              <a:rPr lang="ru-RU" dirty="0"/>
              <a:t> </a:t>
            </a:r>
            <a:r>
              <a:rPr lang="ru-RU" dirty="0" err="1"/>
              <a:t>шекті</a:t>
            </a:r>
            <a:r>
              <a:rPr lang="ru-RU" dirty="0"/>
              <a:t> </a:t>
            </a:r>
            <a:r>
              <a:rPr lang="ru-RU" dirty="0" err="1"/>
              <a:t>мөлшерлерін</a:t>
            </a:r>
            <a:r>
              <a:rPr lang="ru-RU" dirty="0"/>
              <a:t> </a:t>
            </a:r>
            <a:r>
              <a:rPr lang="ru-RU" dirty="0" err="1"/>
              <a:t>нормалау</a:t>
            </a:r>
            <a:r>
              <a:rPr lang="ru-RU" dirty="0"/>
              <a:t>;</a:t>
            </a:r>
          </a:p>
          <a:p>
            <a:r>
              <a:rPr lang="ru-RU" dirty="0" err="1"/>
              <a:t>қауіптілігі</a:t>
            </a:r>
            <a:r>
              <a:rPr lang="ru-RU" dirty="0"/>
              <a:t> </a:t>
            </a:r>
            <a:r>
              <a:rPr lang="ru-RU" dirty="0" err="1"/>
              <a:t>бойынша</a:t>
            </a:r>
            <a:r>
              <a:rPr lang="ru-RU" dirty="0"/>
              <a:t> </a:t>
            </a:r>
            <a:r>
              <a:rPr lang="ru-RU" dirty="0" err="1"/>
              <a:t>пестицидтерді</a:t>
            </a:r>
            <a:r>
              <a:rPr lang="ru-RU" dirty="0"/>
              <a:t> </a:t>
            </a:r>
            <a:r>
              <a:rPr lang="ru-RU" dirty="0" err="1"/>
              <a:t>топтастырып</a:t>
            </a:r>
            <a:r>
              <a:rPr lang="ru-RU" dirty="0"/>
              <a:t>, </a:t>
            </a:r>
            <a:r>
              <a:rPr lang="ru-RU" dirty="0" err="1"/>
              <a:t>кейбір</a:t>
            </a:r>
            <a:endParaRPr lang="ru-RU" dirty="0"/>
          </a:p>
          <a:p>
            <a:r>
              <a:rPr lang="ru-RU" dirty="0" err="1"/>
              <a:t>түрлерінің</a:t>
            </a:r>
            <a:r>
              <a:rPr lang="ru-RU" dirty="0"/>
              <a:t> </a:t>
            </a:r>
            <a:r>
              <a:rPr lang="ru-RU" dirty="0" err="1"/>
              <a:t>қолданылуын</a:t>
            </a:r>
            <a:r>
              <a:rPr lang="ru-RU" dirty="0"/>
              <a:t> </a:t>
            </a:r>
            <a:r>
              <a:rPr lang="ru-RU" dirty="0" err="1"/>
              <a:t>шектеу</a:t>
            </a:r>
            <a:r>
              <a:rPr lang="ru-RU" dirty="0"/>
              <a:t>;</a:t>
            </a:r>
          </a:p>
          <a:p>
            <a:r>
              <a:rPr lang="ru-RU" dirty="0" err="1"/>
              <a:t>ауыл</a:t>
            </a:r>
            <a:r>
              <a:rPr lang="ru-RU" dirty="0"/>
              <a:t> </a:t>
            </a:r>
            <a:r>
              <a:rPr lang="ru-RU" dirty="0" err="1"/>
              <a:t>шаруашылығында</a:t>
            </a:r>
            <a:r>
              <a:rPr lang="ru-RU" dirty="0"/>
              <a:t> </a:t>
            </a:r>
            <a:r>
              <a:rPr lang="ru-RU" dirty="0" err="1"/>
              <a:t>зиянкестермен</a:t>
            </a:r>
            <a:r>
              <a:rPr lang="ru-RU" dirty="0"/>
              <a:t>, арам </a:t>
            </a:r>
            <a:r>
              <a:rPr lang="ru-RU" dirty="0" err="1"/>
              <a:t>шөптермен</a:t>
            </a:r>
            <a:endParaRPr lang="ru-RU" dirty="0"/>
          </a:p>
          <a:p>
            <a:r>
              <a:rPr lang="ru-RU" dirty="0" err="1"/>
              <a:t>күресу</a:t>
            </a:r>
            <a:r>
              <a:rPr lang="ru-RU" dirty="0"/>
              <a:t> </a:t>
            </a:r>
            <a:r>
              <a:rPr lang="ru-RU" dirty="0" err="1"/>
              <a:t>үшін</a:t>
            </a:r>
            <a:r>
              <a:rPr lang="ru-RU" dirty="0"/>
              <a:t> </a:t>
            </a:r>
            <a:r>
              <a:rPr lang="ru-RU" dirty="0" err="1"/>
              <a:t>химиялық</a:t>
            </a:r>
            <a:r>
              <a:rPr lang="ru-RU" dirty="0"/>
              <a:t> </a:t>
            </a:r>
            <a:r>
              <a:rPr lang="ru-RU" dirty="0" err="1"/>
              <a:t>әдістердің</a:t>
            </a:r>
            <a:r>
              <a:rPr lang="ru-RU" dirty="0"/>
              <a:t> </a:t>
            </a:r>
            <a:r>
              <a:rPr lang="ru-RU" dirty="0" err="1"/>
              <a:t>орнына</a:t>
            </a:r>
            <a:r>
              <a:rPr lang="ru-RU" dirty="0"/>
              <a:t> </a:t>
            </a:r>
            <a:r>
              <a:rPr lang="ru-RU" dirty="0" err="1"/>
              <a:t>биологиялық</a:t>
            </a:r>
            <a:r>
              <a:rPr lang="ru-RU" dirty="0"/>
              <a:t> </a:t>
            </a:r>
            <a:r>
              <a:rPr lang="ru-RU" dirty="0" err="1"/>
              <a:t>әдістерді</a:t>
            </a:r>
            <a:r>
              <a:rPr lang="ru-RU" dirty="0"/>
              <a:t> </a:t>
            </a:r>
            <a:r>
              <a:rPr lang="ru-RU" dirty="0" err="1"/>
              <a:t>қолдану</a:t>
            </a:r>
            <a:r>
              <a:rPr lang="ru-RU" dirty="0"/>
              <a:t> </a:t>
            </a:r>
            <a:r>
              <a:rPr lang="ru-RU" dirty="0" err="1"/>
              <a:t>және</a:t>
            </a:r>
            <a:r>
              <a:rPr lang="ru-RU" dirty="0"/>
              <a:t> </a:t>
            </a:r>
            <a:r>
              <a:rPr lang="ru-RU" dirty="0" err="1"/>
              <a:t>т.б</a:t>
            </a:r>
            <a:r>
              <a:rPr lang="ru-RU" dirty="0"/>
              <a:t>. </a:t>
            </a:r>
          </a:p>
          <a:p>
            <a:pPr marL="0" indent="0">
              <a:buNone/>
            </a:pPr>
            <a:endParaRPr lang="ru-RU" dirty="0"/>
          </a:p>
        </p:txBody>
      </p:sp>
      <p:pic>
        <p:nvPicPr>
          <p:cNvPr id="6146" name="Picture 2" descr="https://encrypted-tbn0.gstatic.com/images?q=tbn:ANd9GcSL3nrgcsDQvIFI-yjUZQ_6mWEebtOs4PzpDRaFx-txdyp1Pms0U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1125615">
            <a:off x="9158287" y="3672560"/>
            <a:ext cx="2486025" cy="1838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76022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7541" y="555588"/>
            <a:ext cx="9404723" cy="1400530"/>
          </a:xfrm>
        </p:spPr>
        <p:txBody>
          <a:bodyPr/>
          <a:lstStyle/>
          <a:p>
            <a:r>
              <a:rPr lang="kk-KZ" dirty="0" smtClean="0">
                <a:solidFill>
                  <a:srgbClr val="FFFF00"/>
                </a:solidFill>
              </a:rPr>
              <a:t>Қорытынды: </a:t>
            </a:r>
            <a:r>
              <a:rPr lang="kk-KZ" dirty="0" smtClean="0"/>
              <a:t>табиғаттың адам үшін ең маңызды бөлігі топырақты қорғау – адамзаттың табиғат алдындағы борышы!</a:t>
            </a:r>
            <a:endParaRPr lang="ru-RU" dirty="0"/>
          </a:p>
        </p:txBody>
      </p:sp>
    </p:spTree>
    <p:extLst>
      <p:ext uri="{BB962C8B-B14F-4D97-AF65-F5344CB8AC3E}">
        <p14:creationId xmlns:p14="http://schemas.microsoft.com/office/powerpoint/2010/main" xmlns="" val="3596298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74996" y="2967335"/>
            <a:ext cx="9442008" cy="923330"/>
          </a:xfrm>
          <a:prstGeom prst="rect">
            <a:avLst/>
          </a:prstGeom>
          <a:noFill/>
        </p:spPr>
        <p:txBody>
          <a:bodyPr wrap="none" lIns="91440" tIns="45720" rIns="91440" bIns="45720">
            <a:spAutoFit/>
          </a:bodyPr>
          <a:lstStyle/>
          <a:p>
            <a:pPr algn="ctr"/>
            <a:r>
              <a:rPr lang="kk-KZ" sz="5400" b="0" cap="none" spc="0" dirty="0" smtClean="0">
                <a:ln w="0"/>
                <a:solidFill>
                  <a:srgbClr val="FFFF00"/>
                </a:solidFill>
                <a:effectLst>
                  <a:reflection blurRad="6350" stA="53000" endA="300" endPos="35500" dir="5400000" sy="-90000" algn="bl" rotWithShape="0"/>
                </a:effectLst>
              </a:rPr>
              <a:t>Назарларыңызға рахмет!!!</a:t>
            </a:r>
            <a:endParaRPr lang="ru-RU" sz="5400" b="0" cap="none" spc="0" dirty="0">
              <a:ln w="0"/>
              <a:solidFill>
                <a:srgbClr val="FFFF0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xmlns="" val="30928233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Ион">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83</TotalTime>
  <Words>270</Words>
  <Application>Microsoft Office PowerPoint</Application>
  <PresentationFormat>Произвольный</PresentationFormat>
  <Paragraphs>42</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Ион</vt:lpstr>
      <vt:lpstr>Слайд 1</vt:lpstr>
      <vt:lpstr>Жоспары I.Мақсаты: Топырақтың, табиғаттың адамзат алдындағы маңызын ұғындыру II.Негізгі бөлім:  1)Топырақ Құрамы 2)Топырақ құрылысы 3)Топырақ маңызы 4)Топырақ ластануы 5)Топырақты қорғау III.Қорытынды бөлім.</vt:lpstr>
      <vt:lpstr>Топырақ құрамы    Топырақ үш фазадан тұрады: қатты, сұйық немесе топырақ ерітіндісі және газ немесе топырақ ауасы. Олар бір-бірімен тығыз байланыста және әрекетте болады.      Топырақ ауасы атмосфера ауасымен салыстырғанда құрамында шамадан тыс көмірқышқыл газының көп және оттегінің аз болуымен ерекшеленеді. Атмосфера ауасында көмірқышқыл газы (СО2) 0,03% болса, ал топырақ ауасында  оның мөлшері 0,3-1,0%, кейде 2%-3% немесе одан да көп болады.</vt:lpstr>
      <vt:lpstr>Шірінділенбеген органикалық заттардың тобына қураған, бірақ әлі ыдырамаған немесе жартылай ыдыраған өсімдіктердің қалдықтары (тамыры, жапырақтары) және жәндіктердің (құрттар, буын аяқтылар және тағы басқалар) қалдықтары кіреді. Мұндай органикалық заттар өсімдік үшін өте маңызды қоректік заттармен салыстырғанда топырақта тез ыдырайды да, өсімдік оңай сіңіретін  минералдық формаға айналады. </vt:lpstr>
      <vt:lpstr>Топырақ құрылысы Топырақтың құрылысы дегеніміз - топырақ кескінің құрайтын генетикалық қабаттарының үйлесімі. Әр түрлі топырақта бұл үйлесім әр түрлі.  Топырақтың басым көпшілігінде  қабаттар төмендегідей орналасады:</vt:lpstr>
      <vt:lpstr>Топырақ маңызы Топырақтың адамзат үшін маңызын айтып жеткңзу өте қиын, оны ауыл шаруаышлығында және құрылыста деп бөлуге болады:</vt:lpstr>
      <vt:lpstr>Топырақтың ластануы      Топырақтың ластануы(Загрязнение почвы) — топырақта, әдетте, оған тән емес физикалық, химиялық немесе биологиялық агенттердің пайда болуы және енуі немесе аталған агенттердің концентрациясының қаралған мезгілде табиғи орташа жылдық деңгейінен асып түсуі.         Топырақтың ластануының көптеген түрлері, соның ішінде радиоактивтік, микробтық және тағы басқа түрлері сараланады.</vt:lpstr>
      <vt:lpstr>Ластаушы заттар мен оны қоршаған ортаға қалдық күйінде бөлетін ластаушы жүйелерді классификациялауды Р.Парсон ұсынды. Бұл классификациялау — ластаушы заттүрін, оны бөлетін жүйені, оның салдарын бақылау шамаларын қамтиды. Оның пайымдауынша, ластаушы түрлер болып негізінен мыналар саналады: -сарқынды сулар және оттегін жұтатын өзге қалдықтар; -инфекцияны тасымалдаушы жүйелер; -өсімдіктерге бағалы қоректік зат болып табылатын дүниелер; -органикалық қышқылдар мен тұздар, минералдар; -шайылу барысында түзілген шөгіңділер (твердый сток); -радиоактавті заттар. </vt:lpstr>
      <vt:lpstr>Топырақты қорғау. Топырақты қорғау, яғни ластануын болдырмау үшін іске асырылатын шаралар</vt:lpstr>
      <vt:lpstr>Қорытынды: табиғаттың адам үшін ең маңызды бөлігі топырақты қорғау – адамзаттың табиғат алдындағы борышы!</vt:lpstr>
      <vt:lpstr>Слайд 11</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Қарағанды Мемлекеттік Медицина Университеті Жалпы Гигиена және Экология кафедрасы</dc:title>
  <dc:creator>hakerSafa</dc:creator>
  <cp:lastModifiedBy>User</cp:lastModifiedBy>
  <cp:revision>11</cp:revision>
  <dcterms:created xsi:type="dcterms:W3CDTF">2014-12-12T21:24:59Z</dcterms:created>
  <dcterms:modified xsi:type="dcterms:W3CDTF">2020-04-09T19:31:27Z</dcterms:modified>
</cp:coreProperties>
</file>